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59" r:id="rId5"/>
    <p:sldId id="260" r:id="rId6"/>
    <p:sldId id="261" r:id="rId7"/>
    <p:sldId id="263" r:id="rId8"/>
    <p:sldId id="257" r:id="rId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7DDBA-9FAE-4E9E-873F-A834FEDB9950}" v="12" dt="2023-05-06T07:39:50.336"/>
    <p1510:client id="{854CB0AC-0E80-43C6-AC26-FE41B3071F74}" v="284" dt="2023-05-03T12:35:53.543"/>
    <p1510:client id="{893B8772-541E-4089-AE26-22B6E5F969D0}" v="16" dt="2023-05-09T05:55:09.492"/>
    <p1510:client id="{BAC899B0-34C7-4DF8-B0B2-BB5382461F83}" v="398" dt="2023-05-03T13:24:29.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08.05.2023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08.05.2023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08.05.2023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08.05.2023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08.05.2023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08.05.2023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08.05.2023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08.05.2023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08.05.2023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08.05.2023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08.05.2023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08.05.2023</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drzewo, trawa, na wolnym powietrzu, budynek&#10;&#10;Opis wygenerowany automatycznie">
            <a:extLst>
              <a:ext uri="{FF2B5EF4-FFF2-40B4-BE49-F238E27FC236}">
                <a16:creationId xmlns:a16="http://schemas.microsoft.com/office/drawing/2014/main" id="{D3882E7A-FC1A-E813-728F-78613F37A671}"/>
              </a:ext>
            </a:extLst>
          </p:cNvPr>
          <p:cNvPicPr>
            <a:picLocks noChangeAspect="1"/>
          </p:cNvPicPr>
          <p:nvPr/>
        </p:nvPicPr>
        <p:blipFill rotWithShape="1">
          <a:blip r:embed="rId2">
            <a:alphaModFix amt="50000"/>
          </a:blip>
          <a:srcRect t="19400" b="5097"/>
          <a:stretch/>
        </p:blipFill>
        <p:spPr>
          <a:xfrm>
            <a:off x="20" y="1"/>
            <a:ext cx="12191980" cy="6857999"/>
          </a:xfrm>
          <a:prstGeom prst="rect">
            <a:avLst/>
          </a:prstGeom>
        </p:spPr>
      </p:pic>
      <p:sp>
        <p:nvSpPr>
          <p:cNvPr id="2" name="Tytuł 1"/>
          <p:cNvSpPr>
            <a:spLocks noGrp="1"/>
          </p:cNvSpPr>
          <p:nvPr>
            <p:ph type="ctrTitle"/>
          </p:nvPr>
        </p:nvSpPr>
        <p:spPr>
          <a:xfrm>
            <a:off x="1524000" y="1122362"/>
            <a:ext cx="9144000" cy="2900518"/>
          </a:xfrm>
        </p:spPr>
        <p:txBody>
          <a:bodyPr>
            <a:normAutofit/>
          </a:bodyPr>
          <a:lstStyle/>
          <a:p>
            <a:r>
              <a:rPr lang="pl-PL" b="1" dirty="0">
                <a:solidFill>
                  <a:srgbClr val="FFFFFF"/>
                </a:solidFill>
                <a:latin typeface="Arial"/>
                <a:cs typeface="Calibri Light"/>
              </a:rPr>
              <a:t>Wielkopolska</a:t>
            </a:r>
            <a:endParaRPr lang="pl-PL" b="1" dirty="0">
              <a:solidFill>
                <a:srgbClr val="FFFFFF"/>
              </a:solidFill>
              <a:latin typeface="Arial"/>
            </a:endParaRPr>
          </a:p>
        </p:txBody>
      </p:sp>
      <p:sp>
        <p:nvSpPr>
          <p:cNvPr id="3" name="Podtytuł 2"/>
          <p:cNvSpPr>
            <a:spLocks noGrp="1"/>
          </p:cNvSpPr>
          <p:nvPr>
            <p:ph type="subTitle" idx="1"/>
          </p:nvPr>
        </p:nvSpPr>
        <p:spPr>
          <a:xfrm>
            <a:off x="1524000" y="4159404"/>
            <a:ext cx="9144000" cy="1098395"/>
          </a:xfrm>
        </p:spPr>
        <p:txBody>
          <a:bodyPr vert="horz" lIns="91440" tIns="45720" rIns="91440" bIns="45720" rtlCol="0">
            <a:normAutofit/>
          </a:bodyPr>
          <a:lstStyle/>
          <a:p>
            <a:r>
              <a:rPr lang="pl-PL">
                <a:solidFill>
                  <a:srgbClr val="FFFFFF"/>
                </a:solidFill>
                <a:cs typeface="Calibri"/>
              </a:rPr>
              <a:t>Daniel and Sebastian</a:t>
            </a:r>
            <a:endParaRPr lang="pl-PL">
              <a:solidFill>
                <a:srgbClr val="FFFFFF"/>
              </a:solidFill>
            </a:endParaRPr>
          </a:p>
        </p:txBody>
      </p:sp>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az 3" descr="Obraz zawierający trawa, na wolnym powietrzu, roślina, drzewo&#10;&#10;Opis wygenerowany automatycznie">
            <a:extLst>
              <a:ext uri="{FF2B5EF4-FFF2-40B4-BE49-F238E27FC236}">
                <a16:creationId xmlns:a16="http://schemas.microsoft.com/office/drawing/2014/main" id="{18D6C1DA-10F1-831A-44FF-3F412FE0229E}"/>
              </a:ext>
            </a:extLst>
          </p:cNvPr>
          <p:cNvPicPr>
            <a:picLocks noChangeAspect="1"/>
          </p:cNvPicPr>
          <p:nvPr/>
        </p:nvPicPr>
        <p:blipFill rotWithShape="1">
          <a:blip r:embed="rId2"/>
          <a:srcRect l="8061" r="5486"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0" name="Freeform: Shape 9">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ole tekstowe 2">
            <a:extLst>
              <a:ext uri="{FF2B5EF4-FFF2-40B4-BE49-F238E27FC236}">
                <a16:creationId xmlns:a16="http://schemas.microsoft.com/office/drawing/2014/main" id="{E360D8DB-7E6A-7529-BF32-176E45C2FCDD}"/>
              </a:ext>
            </a:extLst>
          </p:cNvPr>
          <p:cNvSpPr txBox="1"/>
          <p:nvPr/>
        </p:nvSpPr>
        <p:spPr>
          <a:xfrm>
            <a:off x="382467" y="1432890"/>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400" dirty="0">
                <a:latin typeface="Arial"/>
                <a:cs typeface="Arial"/>
              </a:rPr>
              <a:t>The Wielkopolska Voivodeship is the third largest voivodeship in Poland.</a:t>
            </a:r>
            <a:endParaRPr lang="en-US" sz="2400">
              <a:latin typeface="Arial"/>
              <a:cs typeface="Arial"/>
            </a:endParaRPr>
          </a:p>
          <a:p>
            <a:pPr indent="-228600">
              <a:lnSpc>
                <a:spcPct val="90000"/>
              </a:lnSpc>
              <a:spcAft>
                <a:spcPts val="600"/>
              </a:spcAft>
              <a:buFont typeface="Arial" panose="020B0604020202020204" pitchFamily="34" charset="0"/>
              <a:buChar char="•"/>
            </a:pPr>
            <a:r>
              <a:rPr lang="en-US" sz="2400" dirty="0">
                <a:latin typeface="Arial"/>
                <a:cs typeface="Arial"/>
              </a:rPr>
              <a:t>The Wielkopolska Voivodeship is inhabited by about 3 475 323 people.</a:t>
            </a:r>
            <a:endParaRPr lang="en-US" sz="2400">
              <a:latin typeface="Arial"/>
              <a:cs typeface="Arial"/>
            </a:endParaRPr>
          </a:p>
          <a:p>
            <a:pPr indent="-228600">
              <a:lnSpc>
                <a:spcPct val="90000"/>
              </a:lnSpc>
              <a:spcAft>
                <a:spcPts val="600"/>
              </a:spcAft>
              <a:buFont typeface="Arial" panose="020B0604020202020204" pitchFamily="34" charset="0"/>
              <a:buChar char="•"/>
            </a:pPr>
            <a:r>
              <a:rPr lang="en-US" sz="2400" dirty="0">
                <a:latin typeface="Arial"/>
                <a:cs typeface="Arial"/>
              </a:rPr>
              <a:t>About 25% of the area of the Wielkopolska Voivodeship is covered by forests.</a:t>
            </a:r>
            <a:endParaRPr lang="en-US" sz="2400">
              <a:latin typeface="Arial"/>
              <a:cs typeface="Arial"/>
            </a:endParaRPr>
          </a:p>
        </p:txBody>
      </p:sp>
    </p:spTree>
    <p:extLst>
      <p:ext uri="{BB962C8B-B14F-4D97-AF65-F5344CB8AC3E}">
        <p14:creationId xmlns:p14="http://schemas.microsoft.com/office/powerpoint/2010/main" val="290435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3" descr="Obraz zawierający budynek, na wolnym powietrzu, niebo, dom&#10;&#10;Opis wygenerowany automatycznie">
            <a:extLst>
              <a:ext uri="{FF2B5EF4-FFF2-40B4-BE49-F238E27FC236}">
                <a16:creationId xmlns:a16="http://schemas.microsoft.com/office/drawing/2014/main" id="{76AD83C3-A6B3-3D1D-46A7-D973DF77E9A4}"/>
              </a:ext>
            </a:extLst>
          </p:cNvPr>
          <p:cNvPicPr>
            <a:picLocks noChangeAspect="1"/>
          </p:cNvPicPr>
          <p:nvPr/>
        </p:nvPicPr>
        <p:blipFill rotWithShape="1">
          <a:blip r:embed="rId2"/>
          <a:srcRect t="23391" r="9091"/>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57DB0ECD-BBE2-4E9C-9F65-4687DC1BA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846144"/>
            <a:ext cx="10883900" cy="272007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7A21C39B-C534-BF38-4D88-DDCF4D5723C3}"/>
              </a:ext>
            </a:extLst>
          </p:cNvPr>
          <p:cNvSpPr>
            <a:spLocks noGrp="1"/>
          </p:cNvSpPr>
          <p:nvPr>
            <p:ph type="title"/>
          </p:nvPr>
        </p:nvSpPr>
        <p:spPr>
          <a:xfrm>
            <a:off x="832104" y="3470779"/>
            <a:ext cx="9832583" cy="1819070"/>
          </a:xfrm>
        </p:spPr>
        <p:txBody>
          <a:bodyPr vert="horz" lIns="91440" tIns="45720" rIns="91440" bIns="45720" rtlCol="0" anchor="b">
            <a:normAutofit/>
          </a:bodyPr>
          <a:lstStyle/>
          <a:p>
            <a:r>
              <a:rPr lang="en-US" sz="3800" dirty="0"/>
              <a:t>The capital of this voivodeship is </a:t>
            </a:r>
            <a:r>
              <a:rPr lang="en-US" sz="3800" dirty="0" err="1"/>
              <a:t>Poznań</a:t>
            </a:r>
            <a:r>
              <a:rPr lang="en-US" sz="3800" dirty="0"/>
              <a:t>.</a:t>
            </a:r>
          </a:p>
          <a:p>
            <a:r>
              <a:rPr lang="en-US" sz="3800" dirty="0" err="1">
                <a:cs typeface="Calibri Light"/>
              </a:rPr>
              <a:t>Poznań</a:t>
            </a:r>
            <a:r>
              <a:rPr lang="en-US" sz="3800" dirty="0">
                <a:cs typeface="Calibri Light"/>
              </a:rPr>
              <a:t> is also the biggest city in Wielkopolska</a:t>
            </a:r>
          </a:p>
          <a:p>
            <a:endParaRPr lang="en-US" sz="3800"/>
          </a:p>
        </p:txBody>
      </p:sp>
    </p:spTree>
    <p:extLst>
      <p:ext uri="{BB962C8B-B14F-4D97-AF65-F5344CB8AC3E}">
        <p14:creationId xmlns:p14="http://schemas.microsoft.com/office/powerpoint/2010/main" val="192895108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74FB637C-8576-889B-61B1-C21E6F009C5B}"/>
              </a:ext>
            </a:extLst>
          </p:cNvPr>
          <p:cNvSpPr>
            <a:spLocks noGrp="1"/>
          </p:cNvSpPr>
          <p:nvPr>
            <p:ph type="title"/>
          </p:nvPr>
        </p:nvSpPr>
        <p:spPr>
          <a:xfrm>
            <a:off x="268155" y="643467"/>
            <a:ext cx="5166494" cy="4567137"/>
          </a:xfrm>
        </p:spPr>
        <p:txBody>
          <a:bodyPr vert="horz" lIns="91440" tIns="45720" rIns="91440" bIns="45720" rtlCol="0" anchor="b">
            <a:normAutofit/>
          </a:bodyPr>
          <a:lstStyle/>
          <a:p>
            <a:r>
              <a:rPr lang="en-US" sz="2400" b="1" kern="1200" dirty="0">
                <a:latin typeface="+mj-lt"/>
                <a:ea typeface="+mj-ea"/>
                <a:cs typeface="+mj-cs"/>
              </a:rPr>
              <a:t>The </a:t>
            </a:r>
            <a:r>
              <a:rPr lang="en-US" sz="2400" b="1" dirty="0"/>
              <a:t>Wielkopolska </a:t>
            </a:r>
            <a:r>
              <a:rPr lang="en-US" sz="2400" b="1" kern="1200" dirty="0">
                <a:latin typeface="+mj-lt"/>
                <a:ea typeface="+mj-ea"/>
                <a:cs typeface="+mj-cs"/>
              </a:rPr>
              <a:t>Voivodeship has an area of </a:t>
            </a:r>
            <a:r>
              <a:rPr lang="en-US" sz="2400" b="1" dirty="0"/>
              <a:t>30 thousand </a:t>
            </a:r>
            <a:r>
              <a:rPr lang="en-US" sz="2400" b="1" kern="1200" dirty="0">
                <a:latin typeface="+mj-lt"/>
                <a:ea typeface="+mj-ea"/>
                <a:cs typeface="+mj-cs"/>
              </a:rPr>
              <a:t>km² (9.5% of the Polish</a:t>
            </a:r>
            <a:r>
              <a:rPr lang="en-US" sz="2400" b="1" dirty="0"/>
              <a:t> area</a:t>
            </a:r>
            <a:r>
              <a:rPr lang="en-US" sz="2400" b="1" kern="1200" dirty="0">
                <a:latin typeface="+mj-lt"/>
                <a:ea typeface="+mj-ea"/>
                <a:cs typeface="+mj-cs"/>
              </a:rPr>
              <a:t>).</a:t>
            </a:r>
          </a:p>
          <a:p>
            <a:r>
              <a:rPr lang="en-US" sz="2400" b="1" kern="1200" dirty="0">
                <a:latin typeface="+mj-lt"/>
                <a:ea typeface="+mj-ea"/>
                <a:cs typeface="+mj-cs"/>
              </a:rPr>
              <a:t>The largest lake is </a:t>
            </a:r>
            <a:r>
              <a:rPr lang="en-US" sz="2400" b="1" kern="1200" dirty="0" err="1">
                <a:latin typeface="+mj-lt"/>
                <a:ea typeface="+mj-ea"/>
                <a:cs typeface="+mj-cs"/>
              </a:rPr>
              <a:t>Powidzie</a:t>
            </a:r>
            <a:r>
              <a:rPr lang="en-US" sz="2400" b="1" kern="1200" dirty="0">
                <a:latin typeface="+mj-lt"/>
                <a:ea typeface="+mj-ea"/>
                <a:cs typeface="+mj-cs"/>
              </a:rPr>
              <a:t> (10.36 km²).</a:t>
            </a:r>
            <a:br>
              <a:rPr lang="en-US" sz="2400" kern="1200" dirty="0"/>
            </a:br>
            <a:r>
              <a:rPr lang="en-US" sz="2400" b="1" kern="1200" dirty="0">
                <a:latin typeface="+mj-lt"/>
                <a:ea typeface="+mj-ea"/>
                <a:cs typeface="+mj-cs"/>
              </a:rPr>
              <a:t>In the </a:t>
            </a:r>
            <a:r>
              <a:rPr lang="en-US" sz="2400" b="1" dirty="0"/>
              <a:t>Wielkopolska</a:t>
            </a:r>
            <a:r>
              <a:rPr lang="en-US" sz="2400" b="1" kern="1200" dirty="0">
                <a:latin typeface="+mj-lt"/>
                <a:ea typeface="+mj-ea"/>
                <a:cs typeface="+mj-cs"/>
              </a:rPr>
              <a:t> Voivodeship there is 1 national park (Wielkopolski), and 96 nature reserves and 12 landscape parks.</a:t>
            </a:r>
            <a:endParaRPr lang="en-US" sz="2400" b="1" kern="1200" dirty="0">
              <a:latin typeface="+mj-lt"/>
              <a:cs typeface="Calibri Light"/>
            </a:endParaRPr>
          </a:p>
          <a:p>
            <a:br>
              <a:rPr lang="en-US" sz="2400" kern="1200" dirty="0"/>
            </a:br>
            <a:endParaRPr lang="en-US" sz="2400" kern="1200">
              <a:solidFill>
                <a:schemeClr val="tx1"/>
              </a:solidFill>
              <a:latin typeface="+mj-lt"/>
              <a:ea typeface="+mj-ea"/>
              <a:cs typeface="+mj-cs"/>
            </a:endParaRPr>
          </a:p>
          <a:p>
            <a:endParaRPr lang="en-US" sz="2400" kern="1200">
              <a:solidFill>
                <a:schemeClr val="tx1"/>
              </a:solidFill>
              <a:latin typeface="+mj-lt"/>
              <a:ea typeface="+mj-ea"/>
              <a:cs typeface="+mj-cs"/>
            </a:endParaRPr>
          </a:p>
        </p:txBody>
      </p:sp>
      <p:pic>
        <p:nvPicPr>
          <p:cNvPr id="3" name="Obraz 3" descr="Obraz zawierający mapa&#10;&#10;Opis wygenerowany automatycznie">
            <a:extLst>
              <a:ext uri="{FF2B5EF4-FFF2-40B4-BE49-F238E27FC236}">
                <a16:creationId xmlns:a16="http://schemas.microsoft.com/office/drawing/2014/main" id="{E4794ABD-C2F0-35C7-7C7D-8D49662E6F73}"/>
              </a:ext>
            </a:extLst>
          </p:cNvPr>
          <p:cNvPicPr>
            <a:picLocks noChangeAspect="1"/>
          </p:cNvPicPr>
          <p:nvPr/>
        </p:nvPicPr>
        <p:blipFill>
          <a:blip r:embed="rId2"/>
          <a:stretch>
            <a:fillRect/>
          </a:stretch>
        </p:blipFill>
        <p:spPr>
          <a:xfrm>
            <a:off x="6855931" y="643467"/>
            <a:ext cx="4442924" cy="5571066"/>
          </a:xfrm>
          <a:prstGeom prst="rect">
            <a:avLst/>
          </a:prstGeom>
        </p:spPr>
      </p:pic>
    </p:spTree>
    <p:extLst>
      <p:ext uri="{BB962C8B-B14F-4D97-AF65-F5344CB8AC3E}">
        <p14:creationId xmlns:p14="http://schemas.microsoft.com/office/powerpoint/2010/main" val="165690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18B47EC-880C-488C-A09F-1082C7675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 y="0"/>
            <a:ext cx="121928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7">
            <a:extLst>
              <a:ext uri="{FF2B5EF4-FFF2-40B4-BE49-F238E27FC236}">
                <a16:creationId xmlns:a16="http://schemas.microsoft.com/office/drawing/2014/main" id="{44BF5144-F7BD-4540-9CFD-700A8426D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 y="1466224"/>
            <a:ext cx="5439902" cy="3925553"/>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FEAD0CE-CAAF-49BC-8DBF-04AC69CA2FE4}"/>
              </a:ext>
            </a:extLst>
          </p:cNvPr>
          <p:cNvSpPr>
            <a:spLocks noGrp="1"/>
          </p:cNvSpPr>
          <p:nvPr>
            <p:ph type="title"/>
          </p:nvPr>
        </p:nvSpPr>
        <p:spPr>
          <a:xfrm>
            <a:off x="483782" y="1950856"/>
            <a:ext cx="3261741" cy="2956289"/>
          </a:xfrm>
        </p:spPr>
        <p:txBody>
          <a:bodyPr anchor="ctr">
            <a:normAutofit fontScale="90000"/>
          </a:bodyPr>
          <a:lstStyle/>
          <a:p>
            <a:r>
              <a:rPr lang="pl-PL" sz="3700">
                <a:solidFill>
                  <a:srgbClr val="FFFFFF"/>
                </a:solidFill>
                <a:ea typeface="+mj-lt"/>
                <a:cs typeface="+mj-lt"/>
              </a:rPr>
              <a:t>In this province there is the best football club in Poland, Lech Poznań</a:t>
            </a:r>
            <a:endParaRPr lang="pl-PL" sz="3700">
              <a:solidFill>
                <a:srgbClr val="FFFFFF"/>
              </a:solidFill>
            </a:endParaRPr>
          </a:p>
        </p:txBody>
      </p:sp>
      <p:pic>
        <p:nvPicPr>
          <p:cNvPr id="4" name="Obraz 4" descr="Obraz zawierający logo&#10;&#10;Opis wygenerowany automatycznie">
            <a:extLst>
              <a:ext uri="{FF2B5EF4-FFF2-40B4-BE49-F238E27FC236}">
                <a16:creationId xmlns:a16="http://schemas.microsoft.com/office/drawing/2014/main" id="{5A303177-4888-6CB4-8DC8-8378441C57D6}"/>
              </a:ext>
            </a:extLst>
          </p:cNvPr>
          <p:cNvPicPr>
            <a:picLocks noChangeAspect="1"/>
          </p:cNvPicPr>
          <p:nvPr/>
        </p:nvPicPr>
        <p:blipFill>
          <a:blip r:embed="rId2"/>
          <a:stretch>
            <a:fillRect/>
          </a:stretch>
        </p:blipFill>
        <p:spPr>
          <a:xfrm>
            <a:off x="6082519" y="695993"/>
            <a:ext cx="5466014" cy="5466014"/>
          </a:xfrm>
          <a:prstGeom prst="rect">
            <a:avLst/>
          </a:prstGeom>
        </p:spPr>
      </p:pic>
    </p:spTree>
    <p:extLst>
      <p:ext uri="{BB962C8B-B14F-4D97-AF65-F5344CB8AC3E}">
        <p14:creationId xmlns:p14="http://schemas.microsoft.com/office/powerpoint/2010/main" val="104666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budynek, na wolnym powietrzu, ulica, miasto&#10;&#10;Opis wygenerowany automatycznie">
            <a:extLst>
              <a:ext uri="{FF2B5EF4-FFF2-40B4-BE49-F238E27FC236}">
                <a16:creationId xmlns:a16="http://schemas.microsoft.com/office/drawing/2014/main" id="{F5C50100-BF96-A279-3F7D-DD0FAA37048C}"/>
              </a:ext>
            </a:extLst>
          </p:cNvPr>
          <p:cNvPicPr>
            <a:picLocks noChangeAspect="1"/>
          </p:cNvPicPr>
          <p:nvPr/>
        </p:nvPicPr>
        <p:blipFill rotWithShape="1">
          <a:blip r:embed="rId2"/>
          <a:srcRect l="23586" t="9091"/>
          <a:stretch/>
        </p:blipFill>
        <p:spPr>
          <a:xfrm>
            <a:off x="20" y="10"/>
            <a:ext cx="8668492" cy="6857990"/>
          </a:xfrm>
          <a:prstGeom prst="rect">
            <a:avLst/>
          </a:prstGeom>
        </p:spPr>
      </p:pic>
      <p:sp>
        <p:nvSpPr>
          <p:cNvPr id="10" name="Rectangle 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ole tekstowe 1">
            <a:extLst>
              <a:ext uri="{FF2B5EF4-FFF2-40B4-BE49-F238E27FC236}">
                <a16:creationId xmlns:a16="http://schemas.microsoft.com/office/drawing/2014/main" id="{915D365C-CB07-6459-6709-0D1861227DCB}"/>
              </a:ext>
            </a:extLst>
          </p:cNvPr>
          <p:cNvSpPr txBox="1"/>
          <p:nvPr/>
        </p:nvSpPr>
        <p:spPr>
          <a:xfrm>
            <a:off x="8395868" y="2718054"/>
            <a:ext cx="3438906" cy="320725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000" dirty="0">
                <a:latin typeface="Arial"/>
                <a:cs typeface="Arial"/>
              </a:rPr>
              <a:t>Close to </a:t>
            </a:r>
            <a:r>
              <a:rPr lang="en-US" sz="2000" dirty="0" err="1">
                <a:latin typeface="Arial"/>
                <a:cs typeface="Arial"/>
              </a:rPr>
              <a:t>Poznań</a:t>
            </a:r>
            <a:r>
              <a:rPr lang="en-US" sz="2000" dirty="0">
                <a:latin typeface="Arial"/>
                <a:cs typeface="Arial"/>
              </a:rPr>
              <a:t> there is city called Gniezno, the first capital of Poland. According to legend, the city was founded by three brothers named Lech, Czech and Rus. According to her, the white eagle settled on a nearby tree. The brothers decided that it was a sign and built a settlement here, and the eagle is now on our emblem till this day</a:t>
            </a:r>
          </a:p>
        </p:txBody>
      </p:sp>
    </p:spTree>
    <p:extLst>
      <p:ext uri="{BB962C8B-B14F-4D97-AF65-F5344CB8AC3E}">
        <p14:creationId xmlns:p14="http://schemas.microsoft.com/office/powerpoint/2010/main" val="292936765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niebo, trawa, na wolnym powietrzu, rzeka&#10;&#10;Opis wygenerowany automatycznie">
            <a:extLst>
              <a:ext uri="{FF2B5EF4-FFF2-40B4-BE49-F238E27FC236}">
                <a16:creationId xmlns:a16="http://schemas.microsoft.com/office/drawing/2014/main" id="{B70C42F6-3B84-6DE9-EB54-FE7910704E0E}"/>
              </a:ext>
            </a:extLst>
          </p:cNvPr>
          <p:cNvPicPr>
            <a:picLocks noChangeAspect="1"/>
          </p:cNvPicPr>
          <p:nvPr/>
        </p:nvPicPr>
        <p:blipFill rotWithShape="1">
          <a:blip r:embed="rId2">
            <a:alphaModFix amt="50000"/>
          </a:blip>
          <a:srcRect t="15413"/>
          <a:stretch/>
        </p:blipFill>
        <p:spPr>
          <a:xfrm>
            <a:off x="20" y="1"/>
            <a:ext cx="12191980" cy="6857999"/>
          </a:xfrm>
          <a:prstGeom prst="rect">
            <a:avLst/>
          </a:prstGeom>
        </p:spPr>
      </p:pic>
      <p:sp>
        <p:nvSpPr>
          <p:cNvPr id="2" name="Tytuł 1">
            <a:extLst>
              <a:ext uri="{FF2B5EF4-FFF2-40B4-BE49-F238E27FC236}">
                <a16:creationId xmlns:a16="http://schemas.microsoft.com/office/drawing/2014/main" id="{D6C5A760-533F-7F2D-BD4D-8819B1F28F73}"/>
              </a:ext>
            </a:extLst>
          </p:cNvPr>
          <p:cNvSpPr>
            <a:spLocks noGrp="1"/>
          </p:cNvSpPr>
          <p:nvPr>
            <p:ph type="title"/>
          </p:nvPr>
        </p:nvSpPr>
        <p:spPr>
          <a:xfrm>
            <a:off x="1524000" y="1122362"/>
            <a:ext cx="9144000" cy="3980965"/>
          </a:xfrm>
        </p:spPr>
        <p:txBody>
          <a:bodyPr vert="horz" lIns="91440" tIns="45720" rIns="91440" bIns="45720" rtlCol="0" anchor="b">
            <a:normAutofit fontScale="90000"/>
          </a:bodyPr>
          <a:lstStyle/>
          <a:p>
            <a:pPr algn="ctr"/>
            <a:r>
              <a:rPr lang="en-US" sz="3600" b="1" dirty="0">
                <a:solidFill>
                  <a:srgbClr val="FFFFFF"/>
                </a:solidFill>
                <a:latin typeface="Arial"/>
                <a:cs typeface="Arial"/>
              </a:rPr>
              <a:t>The biggest rivers in Wielkopolska:</a:t>
            </a:r>
            <a:br>
              <a:rPr lang="en-US" sz="3600" b="1" dirty="0">
                <a:latin typeface="Arial"/>
              </a:rPr>
            </a:br>
            <a:r>
              <a:rPr lang="en-US" sz="3600" b="1" dirty="0">
                <a:solidFill>
                  <a:srgbClr val="FFFFFF"/>
                </a:solidFill>
                <a:latin typeface="Arial"/>
                <a:cs typeface="Arial"/>
              </a:rPr>
              <a:t>-</a:t>
            </a:r>
            <a:r>
              <a:rPr lang="en-US" sz="3600" b="1" err="1">
                <a:solidFill>
                  <a:srgbClr val="FFFFFF"/>
                </a:solidFill>
                <a:latin typeface="Arial"/>
                <a:cs typeface="Arial"/>
              </a:rPr>
              <a:t>Cybina</a:t>
            </a:r>
            <a:r>
              <a:rPr lang="en-US" sz="3600" b="1" dirty="0">
                <a:solidFill>
                  <a:srgbClr val="FFFFFF"/>
                </a:solidFill>
                <a:latin typeface="Arial"/>
                <a:cs typeface="Arial"/>
              </a:rPr>
              <a:t> river</a:t>
            </a:r>
            <a:br>
              <a:rPr lang="en-US" sz="3600" b="1" dirty="0">
                <a:latin typeface="Arial"/>
              </a:rPr>
            </a:br>
            <a:r>
              <a:rPr lang="en-US" sz="3600" b="1" dirty="0">
                <a:solidFill>
                  <a:srgbClr val="FFFFFF"/>
                </a:solidFill>
                <a:latin typeface="Arial"/>
                <a:cs typeface="Arial"/>
              </a:rPr>
              <a:t>-</a:t>
            </a:r>
            <a:r>
              <a:rPr lang="en-US" sz="3600" b="1" err="1">
                <a:solidFill>
                  <a:srgbClr val="FFFFFF"/>
                </a:solidFill>
                <a:latin typeface="Arial"/>
                <a:cs typeface="Arial"/>
              </a:rPr>
              <a:t>Lutynia</a:t>
            </a:r>
            <a:r>
              <a:rPr lang="en-US" sz="3600" b="1" dirty="0">
                <a:solidFill>
                  <a:srgbClr val="FFFFFF"/>
                </a:solidFill>
                <a:latin typeface="Arial"/>
                <a:cs typeface="Arial"/>
              </a:rPr>
              <a:t> river</a:t>
            </a:r>
            <a:br>
              <a:rPr lang="en-US" sz="3600" b="1" dirty="0">
                <a:latin typeface="Arial"/>
              </a:rPr>
            </a:br>
            <a:r>
              <a:rPr lang="en-US" sz="3600" b="1" dirty="0">
                <a:solidFill>
                  <a:srgbClr val="FFFFFF"/>
                </a:solidFill>
                <a:latin typeface="Arial"/>
                <a:cs typeface="Arial"/>
              </a:rPr>
              <a:t>-</a:t>
            </a:r>
            <a:r>
              <a:rPr lang="en-US" sz="3600" b="1" err="1">
                <a:solidFill>
                  <a:srgbClr val="FFFFFF"/>
                </a:solidFill>
                <a:latin typeface="Arial"/>
                <a:cs typeface="Arial"/>
              </a:rPr>
              <a:t>Głoma</a:t>
            </a:r>
            <a:r>
              <a:rPr lang="en-US" sz="3600" b="1" dirty="0">
                <a:solidFill>
                  <a:srgbClr val="FFFFFF"/>
                </a:solidFill>
                <a:latin typeface="Arial"/>
                <a:cs typeface="Arial"/>
              </a:rPr>
              <a:t> river</a:t>
            </a:r>
            <a:br>
              <a:rPr lang="en-US" sz="3600" b="1" dirty="0">
                <a:latin typeface="Arial"/>
              </a:rPr>
            </a:br>
            <a:r>
              <a:rPr lang="en-US" sz="3600" b="1" dirty="0">
                <a:solidFill>
                  <a:srgbClr val="FFFFFF"/>
                </a:solidFill>
                <a:latin typeface="Arial"/>
                <a:cs typeface="Arial"/>
              </a:rPr>
              <a:t>-Ner river</a:t>
            </a:r>
            <a:br>
              <a:rPr lang="en-US" sz="3600" b="1" dirty="0">
                <a:latin typeface="Arial"/>
              </a:rPr>
            </a:br>
            <a:r>
              <a:rPr lang="en-US" sz="3600" b="1" dirty="0">
                <a:solidFill>
                  <a:srgbClr val="FFFFFF"/>
                </a:solidFill>
                <a:latin typeface="Arial"/>
                <a:cs typeface="Arial"/>
              </a:rPr>
              <a:t>-Powa river</a:t>
            </a:r>
            <a:br>
              <a:rPr lang="en-US" sz="3600" b="1" dirty="0">
                <a:latin typeface="Arial"/>
              </a:rPr>
            </a:br>
            <a:r>
              <a:rPr lang="en-US" sz="3600" b="1" dirty="0">
                <a:solidFill>
                  <a:srgbClr val="FFFFFF"/>
                </a:solidFill>
                <a:latin typeface="Arial"/>
                <a:cs typeface="Arial"/>
              </a:rPr>
              <a:t>-</a:t>
            </a:r>
            <a:r>
              <a:rPr lang="en-US" sz="3600" b="1" err="1">
                <a:solidFill>
                  <a:srgbClr val="FFFFFF"/>
                </a:solidFill>
                <a:latin typeface="Arial"/>
                <a:cs typeface="Arial"/>
              </a:rPr>
              <a:t>Gwda</a:t>
            </a:r>
            <a:r>
              <a:rPr lang="en-US" sz="3600" b="1" dirty="0">
                <a:solidFill>
                  <a:srgbClr val="FFFFFF"/>
                </a:solidFill>
                <a:latin typeface="Arial"/>
                <a:cs typeface="Arial"/>
              </a:rPr>
              <a:t> river</a:t>
            </a:r>
            <a:br>
              <a:rPr lang="en-US" sz="2000" dirty="0"/>
            </a:br>
            <a:br>
              <a:rPr lang="en-US" sz="2000" dirty="0"/>
            </a:br>
            <a:endParaRPr lang="en-US" sz="2000">
              <a:solidFill>
                <a:srgbClr val="FFFFFF"/>
              </a:solidFill>
            </a:endParaRPr>
          </a:p>
        </p:txBody>
      </p:sp>
    </p:spTree>
    <p:extLst>
      <p:ext uri="{BB962C8B-B14F-4D97-AF65-F5344CB8AC3E}">
        <p14:creationId xmlns:p14="http://schemas.microsoft.com/office/powerpoint/2010/main" val="4894288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zieleń&#10;&#10;Opis wygenerowany automatycznie">
            <a:extLst>
              <a:ext uri="{FF2B5EF4-FFF2-40B4-BE49-F238E27FC236}">
                <a16:creationId xmlns:a16="http://schemas.microsoft.com/office/drawing/2014/main" id="{0267AC8A-C8A4-0C5B-2605-5A0B18157B96}"/>
              </a:ext>
            </a:extLst>
          </p:cNvPr>
          <p:cNvPicPr>
            <a:picLocks noChangeAspect="1"/>
          </p:cNvPicPr>
          <p:nvPr/>
        </p:nvPicPr>
        <p:blipFill rotWithShape="1">
          <a:blip r:embed="rId2"/>
          <a:srcRect l="1"/>
          <a:stretch/>
        </p:blipFill>
        <p:spPr>
          <a:xfrm>
            <a:off x="20" y="-22"/>
            <a:ext cx="12191977" cy="6858022"/>
          </a:xfrm>
          <a:prstGeom prst="rect">
            <a:avLst/>
          </a:prstGeom>
        </p:spPr>
      </p:pic>
      <p:sp>
        <p:nvSpPr>
          <p:cNvPr id="17" name="Rectangle 1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7D34C67-3712-7B84-611D-59D93522C60D}"/>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 Thanks for watching  </a:t>
            </a:r>
          </a:p>
        </p:txBody>
      </p:sp>
      <p:sp>
        <p:nvSpPr>
          <p:cNvPr id="19" name="Rectangle 1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clipart&#10;&#10;Opis wygenerowany automatycznie">
            <a:extLst>
              <a:ext uri="{FF2B5EF4-FFF2-40B4-BE49-F238E27FC236}">
                <a16:creationId xmlns:a16="http://schemas.microsoft.com/office/drawing/2014/main" id="{A120828F-24DC-60BC-A1DB-DC7C17E69962}"/>
              </a:ext>
            </a:extLst>
          </p:cNvPr>
          <p:cNvPicPr>
            <a:picLocks noChangeAspect="1"/>
          </p:cNvPicPr>
          <p:nvPr/>
        </p:nvPicPr>
        <p:blipFill>
          <a:blip r:embed="rId3"/>
          <a:stretch>
            <a:fillRect/>
          </a:stretch>
        </p:blipFill>
        <p:spPr>
          <a:xfrm>
            <a:off x="570837" y="2180563"/>
            <a:ext cx="859367" cy="483512"/>
          </a:xfrm>
          <a:prstGeom prst="rect">
            <a:avLst/>
          </a:prstGeom>
        </p:spPr>
      </p:pic>
      <p:pic>
        <p:nvPicPr>
          <p:cNvPr id="6" name="Obraz 6">
            <a:extLst>
              <a:ext uri="{FF2B5EF4-FFF2-40B4-BE49-F238E27FC236}">
                <a16:creationId xmlns:a16="http://schemas.microsoft.com/office/drawing/2014/main" id="{9C1EF800-0AFB-F441-CA7F-A41082B7B3D2}"/>
              </a:ext>
            </a:extLst>
          </p:cNvPr>
          <p:cNvPicPr>
            <a:picLocks noChangeAspect="1"/>
          </p:cNvPicPr>
          <p:nvPr/>
        </p:nvPicPr>
        <p:blipFill>
          <a:blip r:embed="rId4"/>
          <a:stretch>
            <a:fillRect/>
          </a:stretch>
        </p:blipFill>
        <p:spPr>
          <a:xfrm>
            <a:off x="2275" y="748566"/>
            <a:ext cx="700585" cy="504541"/>
          </a:xfrm>
          <a:prstGeom prst="rect">
            <a:avLst/>
          </a:prstGeom>
        </p:spPr>
      </p:pic>
    </p:spTree>
    <p:extLst>
      <p:ext uri="{BB962C8B-B14F-4D97-AF65-F5344CB8AC3E}">
        <p14:creationId xmlns:p14="http://schemas.microsoft.com/office/powerpoint/2010/main" val="296554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8</Slides>
  <Notes>0</Notes>
  <HiddenSlides>0</HiddenSlides>
  <MMClips>0</MMClips>
  <ScaleCrop>false</ScaleCrop>
  <HeadingPairs>
    <vt:vector size="4" baseType="variant">
      <vt:variant>
        <vt:lpstr>Motyw</vt:lpstr>
      </vt:variant>
      <vt:variant>
        <vt:i4>1</vt:i4>
      </vt:variant>
      <vt:variant>
        <vt:lpstr>Tytuły slajdów</vt:lpstr>
      </vt:variant>
      <vt:variant>
        <vt:i4>8</vt:i4>
      </vt:variant>
    </vt:vector>
  </HeadingPairs>
  <TitlesOfParts>
    <vt:vector size="9" baseType="lpstr">
      <vt:lpstr>Motyw pakietu Office</vt:lpstr>
      <vt:lpstr>Wielkopolska</vt:lpstr>
      <vt:lpstr>Prezentacja programu PowerPoint</vt:lpstr>
      <vt:lpstr>The capital of this voivodeship is Poznań. Poznań is also the biggest city in Wielkopolska </vt:lpstr>
      <vt:lpstr>The Wielkopolska Voivodeship has an area of 30 thousand km² (9.5% of the Polish area). The largest lake is Powidzie (10.36 km²). In the Wielkopolska Voivodeship there is 1 national park (Wielkopolski), and 96 nature reserves and 12 landscape parks.   </vt:lpstr>
      <vt:lpstr>In this province there is the best football club in Poland, Lech Poznań</vt:lpstr>
      <vt:lpstr>Prezentacja programu PowerPoint</vt:lpstr>
      <vt:lpstr>The biggest rivers in Wielkopolska: -Cybina river -Lutynia river -Głoma river -Ner river -Powa river -Gwda river  </vt:lpstr>
      <vt:lpstr> Thanks for watching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236</cp:revision>
  <dcterms:created xsi:type="dcterms:W3CDTF">2023-05-03T11:58:09Z</dcterms:created>
  <dcterms:modified xsi:type="dcterms:W3CDTF">2023-05-09T05:55:55Z</dcterms:modified>
</cp:coreProperties>
</file>