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oboto"/>
      <p:regular r:id="rId12"/>
      <p:bold r:id="rId13"/>
      <p:italic r:id="rId14"/>
      <p:boldItalic r:id="rId15"/>
    </p:embeddedFont>
    <p:embeddedFont>
      <p:font typeface="Merriweather"/>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Italic.fntdata"/><Relationship Id="rId14" Type="http://schemas.openxmlformats.org/officeDocument/2006/relationships/font" Target="fonts/Roboto-italic.fntdata"/><Relationship Id="rId17" Type="http://schemas.openxmlformats.org/officeDocument/2006/relationships/font" Target="fonts/Merriweather-bold.fntdata"/><Relationship Id="rId16" Type="http://schemas.openxmlformats.org/officeDocument/2006/relationships/font" Target="fonts/Merriweather-regular.fntdata"/><Relationship Id="rId5" Type="http://schemas.openxmlformats.org/officeDocument/2006/relationships/notesMaster" Target="notesMasters/notesMaster1.xml"/><Relationship Id="rId19" Type="http://schemas.openxmlformats.org/officeDocument/2006/relationships/font" Target="fonts/Merriweather-boldItalic.fntdata"/><Relationship Id="rId6" Type="http://schemas.openxmlformats.org/officeDocument/2006/relationships/slide" Target="slides/slide1.xml"/><Relationship Id="rId18" Type="http://schemas.openxmlformats.org/officeDocument/2006/relationships/font" Target="fonts/Merriweather-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4eebd0293d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4eebd0293d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4eebd0293d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4eebd0293d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4eebd0293d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24eebd0293d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4eebd0293d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4eebd0293d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4eebd0293d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4eebd0293d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125" y="0"/>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1" name="Google Shape;11;p2"/>
          <p:cNvSpPr txBox="1"/>
          <p:nvPr>
            <p:ph type="ctrTitle"/>
          </p:nvPr>
        </p:nvSpPr>
        <p:spPr>
          <a:xfrm>
            <a:off x="311700" y="539725"/>
            <a:ext cx="8520600" cy="1282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2" name="Google Shape;12;p2"/>
          <p:cNvSpPr txBox="1"/>
          <p:nvPr>
            <p:ph idx="1" type="subTitle"/>
          </p:nvPr>
        </p:nvSpPr>
        <p:spPr>
          <a:xfrm>
            <a:off x="311700" y="1878560"/>
            <a:ext cx="4242600" cy="7383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54" name="Shape 54"/>
        <p:cNvGrpSpPr/>
        <p:nvPr/>
      </p:nvGrpSpPr>
      <p:grpSpPr>
        <a:xfrm>
          <a:off x="0" y="0"/>
          <a:ext cx="0" cy="0"/>
          <a:chOff x="0" y="0"/>
          <a:chExt cx="0" cy="0"/>
        </a:xfrm>
      </p:grpSpPr>
      <p:sp>
        <p:nvSpPr>
          <p:cNvPr id="55" name="Google Shape;55;p11"/>
          <p:cNvSpPr txBox="1"/>
          <p:nvPr>
            <p:ph hasCustomPrompt="1" type="title"/>
          </p:nvPr>
        </p:nvSpPr>
        <p:spPr>
          <a:xfrm>
            <a:off x="311750" y="831175"/>
            <a:ext cx="5334900" cy="12447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p:nvPr>
            <p:ph idx="1" type="body"/>
          </p:nvPr>
        </p:nvSpPr>
        <p:spPr>
          <a:xfrm>
            <a:off x="311700" y="2121425"/>
            <a:ext cx="5334900" cy="942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0"/>
              </a:spcBef>
              <a:spcAft>
                <a:spcPts val="0"/>
              </a:spcAft>
              <a:buClr>
                <a:schemeClr val="accent2"/>
              </a:buClr>
              <a:buSzPts val="1100"/>
              <a:buChar char="○"/>
              <a:defRPr>
                <a:solidFill>
                  <a:schemeClr val="accent2"/>
                </a:solidFill>
              </a:defRPr>
            </a:lvl2pPr>
            <a:lvl3pPr indent="-298450" lvl="2" marL="1371600">
              <a:spcBef>
                <a:spcPts val="0"/>
              </a:spcBef>
              <a:spcAft>
                <a:spcPts val="0"/>
              </a:spcAft>
              <a:buClr>
                <a:schemeClr val="accent2"/>
              </a:buClr>
              <a:buSzPts val="1100"/>
              <a:buChar char="■"/>
              <a:defRPr>
                <a:solidFill>
                  <a:schemeClr val="accent2"/>
                </a:solidFill>
              </a:defRPr>
            </a:lvl3pPr>
            <a:lvl4pPr indent="-298450" lvl="3" marL="1828800">
              <a:spcBef>
                <a:spcPts val="0"/>
              </a:spcBef>
              <a:spcAft>
                <a:spcPts val="0"/>
              </a:spcAft>
              <a:buClr>
                <a:schemeClr val="accent2"/>
              </a:buClr>
              <a:buSzPts val="1100"/>
              <a:buChar char="●"/>
              <a:defRPr>
                <a:solidFill>
                  <a:schemeClr val="accent2"/>
                </a:solidFill>
              </a:defRPr>
            </a:lvl4pPr>
            <a:lvl5pPr indent="-298450" lvl="4" marL="2286000">
              <a:spcBef>
                <a:spcPts val="0"/>
              </a:spcBef>
              <a:spcAft>
                <a:spcPts val="0"/>
              </a:spcAft>
              <a:buClr>
                <a:schemeClr val="accent2"/>
              </a:buClr>
              <a:buSzPts val="1100"/>
              <a:buChar char="○"/>
              <a:defRPr>
                <a:solidFill>
                  <a:schemeClr val="accent2"/>
                </a:solidFill>
              </a:defRPr>
            </a:lvl5pPr>
            <a:lvl6pPr indent="-298450" lvl="5" marL="2743200">
              <a:spcBef>
                <a:spcPts val="0"/>
              </a:spcBef>
              <a:spcAft>
                <a:spcPts val="0"/>
              </a:spcAft>
              <a:buClr>
                <a:schemeClr val="accent2"/>
              </a:buClr>
              <a:buSzPts val="1100"/>
              <a:buChar char="■"/>
              <a:defRPr>
                <a:solidFill>
                  <a:schemeClr val="accent2"/>
                </a:solidFill>
              </a:defRPr>
            </a:lvl6pPr>
            <a:lvl7pPr indent="-298450" lvl="6" marL="3200400">
              <a:spcBef>
                <a:spcPts val="0"/>
              </a:spcBef>
              <a:spcAft>
                <a:spcPts val="0"/>
              </a:spcAft>
              <a:buClr>
                <a:schemeClr val="accent2"/>
              </a:buClr>
              <a:buSzPts val="1100"/>
              <a:buChar char="●"/>
              <a:defRPr>
                <a:solidFill>
                  <a:schemeClr val="accent2"/>
                </a:solidFill>
              </a:defRPr>
            </a:lvl7pPr>
            <a:lvl8pPr indent="-298450" lvl="7" marL="3657600">
              <a:spcBef>
                <a:spcPts val="0"/>
              </a:spcBef>
              <a:spcAft>
                <a:spcPts val="0"/>
              </a:spcAft>
              <a:buClr>
                <a:schemeClr val="accent2"/>
              </a:buClr>
              <a:buSzPts val="1100"/>
              <a:buChar char="○"/>
              <a:defRPr>
                <a:solidFill>
                  <a:schemeClr val="accent2"/>
                </a:solidFill>
              </a:defRPr>
            </a:lvl8pPr>
            <a:lvl9pPr indent="-298450" lvl="8" marL="4114800">
              <a:spcBef>
                <a:spcPts val="0"/>
              </a:spcBef>
              <a:spcAft>
                <a:spcPts val="0"/>
              </a:spcAft>
              <a:buClr>
                <a:schemeClr val="accent2"/>
              </a:buClr>
              <a:buSzPts val="1100"/>
              <a:buChar char="■"/>
              <a:defRPr>
                <a:solidFill>
                  <a:schemeClr val="accent2"/>
                </a:solidFill>
              </a:defRPr>
            </a:lvl9pPr>
          </a:lstStyle>
          <a:p/>
        </p:txBody>
      </p:sp>
      <p:sp>
        <p:nvSpPr>
          <p:cNvPr id="57" name="Google Shape;5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8" name="Shape 58"/>
        <p:cNvGrpSpPr/>
        <p:nvPr/>
      </p:nvGrpSpPr>
      <p:grpSpPr>
        <a:xfrm>
          <a:off x="0" y="0"/>
          <a:ext cx="0" cy="0"/>
          <a:chOff x="0" y="0"/>
          <a:chExt cx="0" cy="0"/>
        </a:xfrm>
      </p:grpSpPr>
      <p:sp>
        <p:nvSpPr>
          <p:cNvPr id="59" name="Google Shape;5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14" name="Shape 14"/>
        <p:cNvGrpSpPr/>
        <p:nvPr/>
      </p:nvGrpSpPr>
      <p:grpSpPr>
        <a:xfrm>
          <a:off x="0" y="0"/>
          <a:ext cx="0" cy="0"/>
          <a:chOff x="0" y="0"/>
          <a:chExt cx="0" cy="0"/>
        </a:xfrm>
      </p:grpSpPr>
      <p:sp>
        <p:nvSpPr>
          <p:cNvPr id="15" name="Google Shape;15;p3"/>
          <p:cNvSpPr/>
          <p:nvPr/>
        </p:nvSpPr>
        <p:spPr>
          <a:xfrm>
            <a:off x="0" y="48099"/>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17" name="Google Shape;17;p3"/>
          <p:cNvSpPr txBox="1"/>
          <p:nvPr>
            <p:ph type="title"/>
          </p:nvPr>
        </p:nvSpPr>
        <p:spPr>
          <a:xfrm>
            <a:off x="311700" y="539725"/>
            <a:ext cx="8520600" cy="12825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44125"/>
            <a:ext cx="4313625" cy="4399375"/>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23" name="Google Shape;23;p4"/>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4" name="Google Shape;24;p4"/>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9" name="Google Shape;29;p5"/>
          <p:cNvSpPr txBox="1"/>
          <p:nvPr>
            <p:ph idx="1" type="body"/>
          </p:nvPr>
        </p:nvSpPr>
        <p:spPr>
          <a:xfrm>
            <a:off x="311700" y="1505700"/>
            <a:ext cx="3999900" cy="3076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5"/>
          <p:cNvSpPr txBox="1"/>
          <p:nvPr>
            <p:ph idx="2" type="body"/>
          </p:nvPr>
        </p:nvSpPr>
        <p:spPr>
          <a:xfrm>
            <a:off x="4832400" y="1505700"/>
            <a:ext cx="3999900" cy="3076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1" name="Google Shape;31;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311725" y="500925"/>
            <a:ext cx="8520600" cy="623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txBox="1"/>
          <p:nvPr>
            <p:ph type="title"/>
          </p:nvPr>
        </p:nvSpPr>
        <p:spPr>
          <a:xfrm>
            <a:off x="311725" y="500925"/>
            <a:ext cx="3127500" cy="18291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9" name="Google Shape;39;p7"/>
          <p:cNvSpPr txBox="1"/>
          <p:nvPr>
            <p:ph idx="1" type="body"/>
          </p:nvPr>
        </p:nvSpPr>
        <p:spPr>
          <a:xfrm>
            <a:off x="311700" y="2390650"/>
            <a:ext cx="3127500" cy="229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0"/>
              </a:spcBef>
              <a:spcAft>
                <a:spcPts val="0"/>
              </a:spcAft>
              <a:buClr>
                <a:schemeClr val="accent2"/>
              </a:buClr>
              <a:buSzPts val="1100"/>
              <a:buChar char="○"/>
              <a:defRPr>
                <a:solidFill>
                  <a:schemeClr val="accent2"/>
                </a:solidFill>
              </a:defRPr>
            </a:lvl2pPr>
            <a:lvl3pPr indent="-298450" lvl="2" marL="1371600">
              <a:spcBef>
                <a:spcPts val="0"/>
              </a:spcBef>
              <a:spcAft>
                <a:spcPts val="0"/>
              </a:spcAft>
              <a:buClr>
                <a:schemeClr val="accent2"/>
              </a:buClr>
              <a:buSzPts val="1100"/>
              <a:buChar char="■"/>
              <a:defRPr>
                <a:solidFill>
                  <a:schemeClr val="accent2"/>
                </a:solidFill>
              </a:defRPr>
            </a:lvl3pPr>
            <a:lvl4pPr indent="-298450" lvl="3" marL="1828800">
              <a:spcBef>
                <a:spcPts val="0"/>
              </a:spcBef>
              <a:spcAft>
                <a:spcPts val="0"/>
              </a:spcAft>
              <a:buClr>
                <a:schemeClr val="accent2"/>
              </a:buClr>
              <a:buSzPts val="1100"/>
              <a:buChar char="●"/>
              <a:defRPr>
                <a:solidFill>
                  <a:schemeClr val="accent2"/>
                </a:solidFill>
              </a:defRPr>
            </a:lvl4pPr>
            <a:lvl5pPr indent="-298450" lvl="4" marL="2286000">
              <a:spcBef>
                <a:spcPts val="0"/>
              </a:spcBef>
              <a:spcAft>
                <a:spcPts val="0"/>
              </a:spcAft>
              <a:buClr>
                <a:schemeClr val="accent2"/>
              </a:buClr>
              <a:buSzPts val="1100"/>
              <a:buChar char="○"/>
              <a:defRPr>
                <a:solidFill>
                  <a:schemeClr val="accent2"/>
                </a:solidFill>
              </a:defRPr>
            </a:lvl5pPr>
            <a:lvl6pPr indent="-298450" lvl="5" marL="2743200">
              <a:spcBef>
                <a:spcPts val="0"/>
              </a:spcBef>
              <a:spcAft>
                <a:spcPts val="0"/>
              </a:spcAft>
              <a:buClr>
                <a:schemeClr val="accent2"/>
              </a:buClr>
              <a:buSzPts val="1100"/>
              <a:buChar char="■"/>
              <a:defRPr>
                <a:solidFill>
                  <a:schemeClr val="accent2"/>
                </a:solidFill>
              </a:defRPr>
            </a:lvl6pPr>
            <a:lvl7pPr indent="-298450" lvl="6" marL="3200400">
              <a:spcBef>
                <a:spcPts val="0"/>
              </a:spcBef>
              <a:spcAft>
                <a:spcPts val="0"/>
              </a:spcAft>
              <a:buClr>
                <a:schemeClr val="accent2"/>
              </a:buClr>
              <a:buSzPts val="1100"/>
              <a:buChar char="●"/>
              <a:defRPr>
                <a:solidFill>
                  <a:schemeClr val="accent2"/>
                </a:solidFill>
              </a:defRPr>
            </a:lvl7pPr>
            <a:lvl8pPr indent="-298450" lvl="7" marL="3657600">
              <a:spcBef>
                <a:spcPts val="0"/>
              </a:spcBef>
              <a:spcAft>
                <a:spcPts val="0"/>
              </a:spcAft>
              <a:buClr>
                <a:schemeClr val="accent2"/>
              </a:buClr>
              <a:buSzPts val="1100"/>
              <a:buChar char="○"/>
              <a:defRPr>
                <a:solidFill>
                  <a:schemeClr val="accent2"/>
                </a:solidFill>
              </a:defRPr>
            </a:lvl8pPr>
            <a:lvl9pPr indent="-298450" lvl="8" marL="4114800">
              <a:spcBef>
                <a:spcPts val="0"/>
              </a:spcBef>
              <a:spcAft>
                <a:spcPts val="0"/>
              </a:spcAft>
              <a:buClr>
                <a:schemeClr val="accent2"/>
              </a:buClr>
              <a:buSzPts val="1100"/>
              <a:buChar char="■"/>
              <a:defRPr>
                <a:solidFill>
                  <a:schemeClr val="accent2"/>
                </a:solidFill>
              </a:defRPr>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41" name="Shape 41"/>
        <p:cNvGrpSpPr/>
        <p:nvPr/>
      </p:nvGrpSpPr>
      <p:grpSpPr>
        <a:xfrm>
          <a:off x="0" y="0"/>
          <a:ext cx="0" cy="0"/>
          <a:chOff x="0" y="0"/>
          <a:chExt cx="0" cy="0"/>
        </a:xfrm>
      </p:grpSpPr>
      <p:sp>
        <p:nvSpPr>
          <p:cNvPr id="42" name="Google Shape;42;p8"/>
          <p:cNvSpPr txBox="1"/>
          <p:nvPr>
            <p:ph type="title"/>
          </p:nvPr>
        </p:nvSpPr>
        <p:spPr>
          <a:xfrm>
            <a:off x="311675" y="798600"/>
            <a:ext cx="6247800" cy="3546300"/>
          </a:xfrm>
          <a:prstGeom prst="rect">
            <a:avLst/>
          </a:prstGeom>
        </p:spPr>
        <p:txBody>
          <a:bodyPr anchorCtr="0" anchor="ctr"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43" name="Google Shape;43;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9"/>
          <p:cNvSpPr txBox="1"/>
          <p:nvPr>
            <p:ph type="title"/>
          </p:nvPr>
        </p:nvSpPr>
        <p:spPr>
          <a:xfrm>
            <a:off x="311300" y="500925"/>
            <a:ext cx="3704400" cy="2049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47" name="Google Shape;47;p9"/>
          <p:cNvSpPr txBox="1"/>
          <p:nvPr>
            <p:ph idx="1" type="subTitle"/>
          </p:nvPr>
        </p:nvSpPr>
        <p:spPr>
          <a:xfrm>
            <a:off x="304800" y="2626725"/>
            <a:ext cx="3704400" cy="9267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p:txBody>
      </p:sp>
      <p:sp>
        <p:nvSpPr>
          <p:cNvPr id="48" name="Google Shape;48;p9"/>
          <p:cNvSpPr txBox="1"/>
          <p:nvPr>
            <p:ph idx="2" type="body"/>
          </p:nvPr>
        </p:nvSpPr>
        <p:spPr>
          <a:xfrm>
            <a:off x="4879025" y="500925"/>
            <a:ext cx="3954000" cy="4111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9" name="Google Shape;49;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0"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0"/>
          <p:cNvSpPr txBox="1"/>
          <p:nvPr>
            <p:ph idx="1" type="body"/>
          </p:nvPr>
        </p:nvSpPr>
        <p:spPr>
          <a:xfrm>
            <a:off x="311700" y="4521400"/>
            <a:ext cx="7979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p:txBody>
      </p:sp>
      <p:sp>
        <p:nvSpPr>
          <p:cNvPr id="53" name="Google Shape;5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t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radig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indent="-298450" lvl="1" marL="9144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indent="-298450" lvl="2" marL="13716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indent="-298450" lvl="3" marL="18288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indent="-298450" lvl="4" marL="22860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indent="-298450" lvl="5" marL="27432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indent="-298450" lvl="6" marL="32004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indent="-298450" lvl="7" marL="36576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indent="-298450" lvl="8" marL="411480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t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en.wikipedia.org/wiki/Renewable_energy_in_Turkey"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3"/>
          <p:cNvSpPr txBox="1"/>
          <p:nvPr>
            <p:ph type="ctrTitle"/>
          </p:nvPr>
        </p:nvSpPr>
        <p:spPr>
          <a:xfrm>
            <a:off x="311700" y="539725"/>
            <a:ext cx="8520600" cy="1282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a:t>WIND POWER </a:t>
            </a:r>
            <a:endParaRPr/>
          </a:p>
        </p:txBody>
      </p:sp>
      <p:sp>
        <p:nvSpPr>
          <p:cNvPr id="65" name="Google Shape;65;p13"/>
          <p:cNvSpPr txBox="1"/>
          <p:nvPr>
            <p:ph idx="1" type="subTitle"/>
          </p:nvPr>
        </p:nvSpPr>
        <p:spPr>
          <a:xfrm>
            <a:off x="311700" y="1749701"/>
            <a:ext cx="4242600" cy="15387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Clr>
                <a:srgbClr val="000000"/>
              </a:buClr>
              <a:buSzPts val="1600"/>
              <a:buChar char="-"/>
            </a:pPr>
            <a:r>
              <a:rPr lang="tr">
                <a:solidFill>
                  <a:srgbClr val="000000"/>
                </a:solidFill>
              </a:rPr>
              <a:t>What is wind power ?</a:t>
            </a:r>
            <a:endParaRPr>
              <a:solidFill>
                <a:srgbClr val="000000"/>
              </a:solidFill>
            </a:endParaRPr>
          </a:p>
          <a:p>
            <a:pPr indent="-330200" lvl="0" marL="457200" rtl="0" algn="l">
              <a:spcBef>
                <a:spcPts val="0"/>
              </a:spcBef>
              <a:spcAft>
                <a:spcPts val="0"/>
              </a:spcAft>
              <a:buClr>
                <a:srgbClr val="000000"/>
              </a:buClr>
              <a:buSzPts val="1600"/>
              <a:buChar char="-"/>
            </a:pPr>
            <a:r>
              <a:rPr lang="tr">
                <a:solidFill>
                  <a:srgbClr val="000000"/>
                </a:solidFill>
              </a:rPr>
              <a:t>Fields of usage</a:t>
            </a:r>
            <a:endParaRPr>
              <a:solidFill>
                <a:srgbClr val="000000"/>
              </a:solidFill>
            </a:endParaRPr>
          </a:p>
          <a:p>
            <a:pPr indent="-330200" lvl="0" marL="457200" rtl="0" algn="l">
              <a:spcBef>
                <a:spcPts val="0"/>
              </a:spcBef>
              <a:spcAft>
                <a:spcPts val="0"/>
              </a:spcAft>
              <a:buClr>
                <a:srgbClr val="000000"/>
              </a:buClr>
              <a:buSzPts val="1600"/>
              <a:buChar char="-"/>
            </a:pPr>
            <a:r>
              <a:rPr lang="tr">
                <a:solidFill>
                  <a:srgbClr val="000000"/>
                </a:solidFill>
              </a:rPr>
              <a:t>Wind Power in Turkiye</a:t>
            </a:r>
            <a:endParaRPr>
              <a:solidFill>
                <a:srgbClr val="000000"/>
              </a:solidFill>
            </a:endParaRPr>
          </a:p>
          <a:p>
            <a:pPr indent="-330200" lvl="0" marL="457200" rtl="0" algn="l">
              <a:spcBef>
                <a:spcPts val="0"/>
              </a:spcBef>
              <a:spcAft>
                <a:spcPts val="0"/>
              </a:spcAft>
              <a:buClr>
                <a:srgbClr val="000000"/>
              </a:buClr>
              <a:buSzPts val="1600"/>
              <a:buChar char="-"/>
            </a:pPr>
            <a:r>
              <a:rPr lang="tr">
                <a:solidFill>
                  <a:srgbClr val="000000"/>
                </a:solidFill>
              </a:rPr>
              <a:t>Wind Power in Zonguldak </a:t>
            </a:r>
            <a:endParaRPr>
              <a:solidFill>
                <a:srgbClr val="000000"/>
              </a:solidFill>
            </a:endParaRPr>
          </a:p>
          <a:p>
            <a:pPr indent="-330200" lvl="0" marL="457200" rtl="0" algn="l">
              <a:spcBef>
                <a:spcPts val="0"/>
              </a:spcBef>
              <a:spcAft>
                <a:spcPts val="0"/>
              </a:spcAft>
              <a:buClr>
                <a:srgbClr val="000000"/>
              </a:buClr>
              <a:buSzPts val="1600"/>
              <a:buChar char="-"/>
            </a:pPr>
            <a:r>
              <a:rPr lang="tr">
                <a:solidFill>
                  <a:srgbClr val="000000"/>
                </a:solidFill>
              </a:rPr>
              <a:t>Benefits of Wind Power</a:t>
            </a:r>
            <a:endParaRPr>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txBox="1"/>
          <p:nvPr>
            <p:ph type="title"/>
          </p:nvPr>
        </p:nvSpPr>
        <p:spPr>
          <a:xfrm>
            <a:off x="150825" y="500925"/>
            <a:ext cx="40347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a:t>What is Wind Power ?</a:t>
            </a:r>
            <a:endParaRPr/>
          </a:p>
        </p:txBody>
      </p:sp>
      <p:sp>
        <p:nvSpPr>
          <p:cNvPr id="71" name="Google Shape;71;p14"/>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tr" sz="1400">
                <a:solidFill>
                  <a:srgbClr val="333333"/>
                </a:solidFill>
                <a:highlight>
                  <a:srgbClr val="FFFFFF"/>
                </a:highlight>
                <a:latin typeface="Arial"/>
                <a:ea typeface="Arial"/>
                <a:cs typeface="Arial"/>
                <a:sym typeface="Arial"/>
              </a:rPr>
              <a:t>Wind power</a:t>
            </a:r>
            <a:r>
              <a:rPr lang="tr" sz="1400">
                <a:solidFill>
                  <a:srgbClr val="333333"/>
                </a:solidFill>
                <a:highlight>
                  <a:srgbClr val="FFFFFF"/>
                </a:highlight>
                <a:latin typeface="Arial"/>
                <a:ea typeface="Arial"/>
                <a:cs typeface="Arial"/>
                <a:sym typeface="Arial"/>
              </a:rPr>
              <a:t> or </a:t>
            </a:r>
            <a:r>
              <a:rPr i="1" lang="tr" sz="1400">
                <a:solidFill>
                  <a:srgbClr val="333333"/>
                </a:solidFill>
                <a:highlight>
                  <a:srgbClr val="FFFFFF"/>
                </a:highlight>
                <a:latin typeface="Arial"/>
                <a:ea typeface="Arial"/>
                <a:cs typeface="Arial"/>
                <a:sym typeface="Arial"/>
              </a:rPr>
              <a:t>wind energy</a:t>
            </a:r>
            <a:r>
              <a:rPr lang="tr" sz="1400">
                <a:solidFill>
                  <a:srgbClr val="333333"/>
                </a:solidFill>
                <a:highlight>
                  <a:srgbClr val="FFFFFF"/>
                </a:highlight>
                <a:latin typeface="Arial"/>
                <a:ea typeface="Arial"/>
                <a:cs typeface="Arial"/>
                <a:sym typeface="Arial"/>
              </a:rPr>
              <a:t> describes the process by which the wind is used to generate mechanical power or electricity. Wind turbines convert the kinetic energy in the wind into mechanical power. This mechanical power can be used for specific tasks (such as grinding grain or pumping water), or can be converted into electricity by a generator.</a:t>
            </a:r>
            <a:endParaRPr sz="1400">
              <a:solidFill>
                <a:srgbClr val="333333"/>
              </a:solidFill>
              <a:highlight>
                <a:srgbClr val="FFFFFF"/>
              </a:highlight>
              <a:latin typeface="Arial"/>
              <a:ea typeface="Arial"/>
              <a:cs typeface="Arial"/>
              <a:sym typeface="Arial"/>
            </a:endParaRPr>
          </a:p>
          <a:p>
            <a:pPr indent="0" lvl="0" marL="0" rtl="0" algn="l">
              <a:spcBef>
                <a:spcPts val="1000"/>
              </a:spcBef>
              <a:spcAft>
                <a:spcPts val="0"/>
              </a:spcAft>
              <a:buNone/>
            </a:pPr>
            <a:r>
              <a:rPr lang="tr" sz="1400">
                <a:solidFill>
                  <a:srgbClr val="333333"/>
                </a:solidFill>
                <a:highlight>
                  <a:srgbClr val="FFFFFF"/>
                </a:highlight>
                <a:latin typeface="Arial"/>
                <a:ea typeface="Arial"/>
                <a:cs typeface="Arial"/>
                <a:sym typeface="Arial"/>
              </a:rPr>
              <a:t>You can learn how wind turbines make electricity and see an illustration of the components inside a wind turbine, or view a wind power animation that shows how moving air rotates a wind turbine’s blades and how the internal components work to produce electricity.</a:t>
            </a:r>
            <a:endParaRPr sz="1400">
              <a:solidFill>
                <a:srgbClr val="333333"/>
              </a:solidFill>
              <a:highlight>
                <a:srgbClr val="FFFFFF"/>
              </a:highlight>
              <a:latin typeface="Arial"/>
              <a:ea typeface="Arial"/>
              <a:cs typeface="Arial"/>
              <a:sym typeface="Arial"/>
            </a:endParaRPr>
          </a:p>
          <a:p>
            <a:pPr indent="0" lvl="0" marL="0" rtl="0" algn="l">
              <a:spcBef>
                <a:spcPts val="10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a:t>Uses of wind energy</a:t>
            </a:r>
            <a:endParaRPr/>
          </a:p>
        </p:txBody>
      </p:sp>
      <p:sp>
        <p:nvSpPr>
          <p:cNvPr id="77" name="Google Shape;77;p15"/>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p>
            <a:pPr indent="0" lvl="0" marL="0" rtl="0" algn="just">
              <a:lnSpc>
                <a:spcPct val="138000"/>
              </a:lnSpc>
              <a:spcBef>
                <a:spcPts val="0"/>
              </a:spcBef>
              <a:spcAft>
                <a:spcPts val="0"/>
              </a:spcAft>
              <a:buNone/>
            </a:pPr>
            <a:r>
              <a:rPr lang="tr">
                <a:solidFill>
                  <a:srgbClr val="000000"/>
                </a:solidFill>
                <a:highlight>
                  <a:srgbClr val="FFFFFF"/>
                </a:highlight>
                <a:latin typeface="Arial"/>
                <a:ea typeface="Arial"/>
                <a:cs typeface="Arial"/>
                <a:sym typeface="Arial"/>
              </a:rPr>
              <a:t>Some of the uses of wind energy are mentioned below.</a:t>
            </a:r>
            <a:endParaRPr>
              <a:solidFill>
                <a:srgbClr val="000000"/>
              </a:solidFill>
              <a:highlight>
                <a:srgbClr val="FFFFFF"/>
              </a:highlight>
              <a:latin typeface="Arial"/>
              <a:ea typeface="Arial"/>
              <a:cs typeface="Arial"/>
              <a:sym typeface="Arial"/>
            </a:endParaRPr>
          </a:p>
          <a:p>
            <a:pPr indent="-311150" lvl="0" marL="457200" rtl="0" algn="l">
              <a:spcBef>
                <a:spcPts val="1200"/>
              </a:spcBef>
              <a:spcAft>
                <a:spcPts val="0"/>
              </a:spcAft>
              <a:buClr>
                <a:srgbClr val="000000"/>
              </a:buClr>
              <a:buSzPts val="1300"/>
              <a:buFont typeface="Arial"/>
              <a:buChar char="●"/>
            </a:pPr>
            <a:r>
              <a:rPr lang="tr">
                <a:solidFill>
                  <a:srgbClr val="000000"/>
                </a:solidFill>
                <a:highlight>
                  <a:srgbClr val="FFFFFF"/>
                </a:highlight>
                <a:latin typeface="Arial"/>
                <a:ea typeface="Arial"/>
                <a:cs typeface="Arial"/>
                <a:sym typeface="Arial"/>
              </a:rPr>
              <a:t>generating electricity.</a:t>
            </a:r>
            <a:endParaRPr>
              <a:solidFill>
                <a:srgbClr val="000000"/>
              </a:solidFill>
              <a:highlight>
                <a:srgbClr val="FFFFFF"/>
              </a:highlight>
              <a:latin typeface="Arial"/>
              <a:ea typeface="Arial"/>
              <a:cs typeface="Arial"/>
              <a:sym typeface="Arial"/>
            </a:endParaRPr>
          </a:p>
          <a:p>
            <a:pPr indent="-311150" lvl="0" marL="457200" rtl="0" algn="l">
              <a:spcBef>
                <a:spcPts val="0"/>
              </a:spcBef>
              <a:spcAft>
                <a:spcPts val="0"/>
              </a:spcAft>
              <a:buClr>
                <a:srgbClr val="000000"/>
              </a:buClr>
              <a:buSzPts val="1300"/>
              <a:buFont typeface="Arial"/>
              <a:buChar char="●"/>
            </a:pPr>
            <a:r>
              <a:rPr lang="tr">
                <a:solidFill>
                  <a:srgbClr val="000000"/>
                </a:solidFill>
                <a:highlight>
                  <a:srgbClr val="FFFFFF"/>
                </a:highlight>
                <a:latin typeface="Arial"/>
                <a:ea typeface="Arial"/>
                <a:cs typeface="Arial"/>
                <a:sym typeface="Arial"/>
              </a:rPr>
              <a:t>milling grain.</a:t>
            </a:r>
            <a:endParaRPr>
              <a:solidFill>
                <a:srgbClr val="000000"/>
              </a:solidFill>
              <a:highlight>
                <a:srgbClr val="FFFFFF"/>
              </a:highlight>
              <a:latin typeface="Arial"/>
              <a:ea typeface="Arial"/>
              <a:cs typeface="Arial"/>
              <a:sym typeface="Arial"/>
            </a:endParaRPr>
          </a:p>
          <a:p>
            <a:pPr indent="-311150" lvl="0" marL="457200" rtl="0" algn="l">
              <a:spcBef>
                <a:spcPts val="0"/>
              </a:spcBef>
              <a:spcAft>
                <a:spcPts val="0"/>
              </a:spcAft>
              <a:buClr>
                <a:srgbClr val="000000"/>
              </a:buClr>
              <a:buSzPts val="1300"/>
              <a:buFont typeface="Arial"/>
              <a:buChar char="●"/>
            </a:pPr>
            <a:r>
              <a:rPr lang="tr">
                <a:solidFill>
                  <a:srgbClr val="000000"/>
                </a:solidFill>
                <a:highlight>
                  <a:srgbClr val="FFFFFF"/>
                </a:highlight>
                <a:latin typeface="Arial"/>
                <a:ea typeface="Arial"/>
                <a:cs typeface="Arial"/>
                <a:sym typeface="Arial"/>
              </a:rPr>
              <a:t>pumping water.</a:t>
            </a:r>
            <a:endParaRPr>
              <a:solidFill>
                <a:srgbClr val="000000"/>
              </a:solidFill>
              <a:highlight>
                <a:srgbClr val="FFFFFF"/>
              </a:highlight>
              <a:latin typeface="Arial"/>
              <a:ea typeface="Arial"/>
              <a:cs typeface="Arial"/>
              <a:sym typeface="Arial"/>
            </a:endParaRPr>
          </a:p>
          <a:p>
            <a:pPr indent="-311150" lvl="0" marL="457200" rtl="0" algn="l">
              <a:spcBef>
                <a:spcPts val="0"/>
              </a:spcBef>
              <a:spcAft>
                <a:spcPts val="0"/>
              </a:spcAft>
              <a:buClr>
                <a:srgbClr val="000000"/>
              </a:buClr>
              <a:buSzPts val="1300"/>
              <a:buFont typeface="Arial"/>
              <a:buChar char="●"/>
            </a:pPr>
            <a:r>
              <a:rPr lang="tr">
                <a:solidFill>
                  <a:srgbClr val="000000"/>
                </a:solidFill>
                <a:highlight>
                  <a:srgbClr val="FFFFFF"/>
                </a:highlight>
                <a:latin typeface="Arial"/>
                <a:ea typeface="Arial"/>
                <a:cs typeface="Arial"/>
                <a:sym typeface="Arial"/>
              </a:rPr>
              <a:t>powering cargo ships (via kites)</a:t>
            </a:r>
            <a:endParaRPr>
              <a:solidFill>
                <a:srgbClr val="000000"/>
              </a:solidFill>
              <a:highlight>
                <a:srgbClr val="FFFFFF"/>
              </a:highlight>
              <a:latin typeface="Arial"/>
              <a:ea typeface="Arial"/>
              <a:cs typeface="Arial"/>
              <a:sym typeface="Arial"/>
            </a:endParaRPr>
          </a:p>
          <a:p>
            <a:pPr indent="-311150" lvl="0" marL="457200" rtl="0" algn="l">
              <a:spcBef>
                <a:spcPts val="0"/>
              </a:spcBef>
              <a:spcAft>
                <a:spcPts val="0"/>
              </a:spcAft>
              <a:buClr>
                <a:srgbClr val="000000"/>
              </a:buClr>
              <a:buSzPts val="1300"/>
              <a:buFont typeface="Arial"/>
              <a:buChar char="●"/>
            </a:pPr>
            <a:r>
              <a:rPr lang="tr">
                <a:solidFill>
                  <a:srgbClr val="000000"/>
                </a:solidFill>
                <a:highlight>
                  <a:srgbClr val="FFFFFF"/>
                </a:highlight>
                <a:latin typeface="Arial"/>
                <a:ea typeface="Arial"/>
                <a:cs typeface="Arial"/>
                <a:sym typeface="Arial"/>
              </a:rPr>
              <a:t>reducing carbon footprint.</a:t>
            </a:r>
            <a:endParaRPr>
              <a:solidFill>
                <a:srgbClr val="000000"/>
              </a:solidFill>
              <a:highlight>
                <a:srgbClr val="FFFFFF"/>
              </a:highlight>
              <a:latin typeface="Arial"/>
              <a:ea typeface="Arial"/>
              <a:cs typeface="Arial"/>
              <a:sym typeface="Arial"/>
            </a:endParaRPr>
          </a:p>
          <a:p>
            <a:pPr indent="-311150" lvl="0" marL="457200" rtl="0" algn="l">
              <a:spcBef>
                <a:spcPts val="0"/>
              </a:spcBef>
              <a:spcAft>
                <a:spcPts val="0"/>
              </a:spcAft>
              <a:buClr>
                <a:srgbClr val="000000"/>
              </a:buClr>
              <a:buSzPts val="1300"/>
              <a:buFont typeface="Arial"/>
              <a:buChar char="●"/>
            </a:pPr>
            <a:r>
              <a:rPr lang="tr">
                <a:solidFill>
                  <a:srgbClr val="000000"/>
                </a:solidFill>
                <a:highlight>
                  <a:srgbClr val="FFFFFF"/>
                </a:highlight>
                <a:latin typeface="Arial"/>
                <a:ea typeface="Arial"/>
                <a:cs typeface="Arial"/>
                <a:sym typeface="Arial"/>
              </a:rPr>
              <a:t>sailing.</a:t>
            </a:r>
            <a:endParaRPr>
              <a:solidFill>
                <a:srgbClr val="000000"/>
              </a:solidFill>
              <a:highlight>
                <a:srgbClr val="FFFFFF"/>
              </a:highlight>
              <a:latin typeface="Arial"/>
              <a:ea typeface="Arial"/>
              <a:cs typeface="Arial"/>
              <a:sym typeface="Arial"/>
            </a:endParaRPr>
          </a:p>
          <a:p>
            <a:pPr indent="-311150" lvl="0" marL="457200" rtl="0" algn="l">
              <a:spcBef>
                <a:spcPts val="0"/>
              </a:spcBef>
              <a:spcAft>
                <a:spcPts val="0"/>
              </a:spcAft>
              <a:buClr>
                <a:srgbClr val="000000"/>
              </a:buClr>
              <a:buSzPts val="1300"/>
              <a:buFont typeface="Arial"/>
              <a:buChar char="●"/>
            </a:pPr>
            <a:r>
              <a:rPr lang="tr">
                <a:solidFill>
                  <a:srgbClr val="000000"/>
                </a:solidFill>
                <a:highlight>
                  <a:srgbClr val="FFFFFF"/>
                </a:highlight>
                <a:latin typeface="Arial"/>
                <a:ea typeface="Arial"/>
                <a:cs typeface="Arial"/>
                <a:sym typeface="Arial"/>
              </a:rPr>
              <a:t>windsurfing.</a:t>
            </a:r>
            <a:endParaRPr>
              <a:solidFill>
                <a:srgbClr val="000000"/>
              </a:solidFill>
              <a:highlight>
                <a:srgbClr val="FFFFFF"/>
              </a:highlight>
              <a:latin typeface="Arial"/>
              <a:ea typeface="Arial"/>
              <a:cs typeface="Arial"/>
              <a:sym typeface="Arial"/>
            </a:endParaRPr>
          </a:p>
          <a:p>
            <a:pPr indent="-298450" lvl="0" marL="457200" rtl="0" algn="l">
              <a:spcBef>
                <a:spcPts val="0"/>
              </a:spcBef>
              <a:spcAft>
                <a:spcPts val="0"/>
              </a:spcAft>
              <a:buClr>
                <a:srgbClr val="000000"/>
              </a:buClr>
              <a:buSzPts val="1100"/>
              <a:buFont typeface="Arial"/>
              <a:buChar char="●"/>
            </a:pPr>
            <a:r>
              <a:rPr lang="tr">
                <a:solidFill>
                  <a:srgbClr val="000000"/>
                </a:solidFill>
                <a:highlight>
                  <a:srgbClr val="FFFFFF"/>
                </a:highlight>
                <a:latin typeface="Arial"/>
                <a:ea typeface="Arial"/>
                <a:cs typeface="Arial"/>
                <a:sym typeface="Arial"/>
              </a:rPr>
              <a:t>land surfing</a:t>
            </a:r>
            <a:r>
              <a:rPr lang="tr" sz="1200">
                <a:solidFill>
                  <a:srgbClr val="000000"/>
                </a:solidFill>
                <a:highlight>
                  <a:srgbClr val="FFFFFF"/>
                </a:highlight>
                <a:latin typeface="Arial"/>
                <a:ea typeface="Arial"/>
                <a:cs typeface="Arial"/>
                <a:sym typeface="Arial"/>
              </a:rPr>
              <a:t>.</a:t>
            </a:r>
            <a:endParaRPr sz="1200">
              <a:solidFill>
                <a:srgbClr val="000000"/>
              </a:solidFill>
              <a:highlight>
                <a:srgbClr val="FFFFFF"/>
              </a:highlight>
              <a:latin typeface="Arial"/>
              <a:ea typeface="Arial"/>
              <a:cs typeface="Arial"/>
              <a:sym typeface="Arial"/>
            </a:endParaRPr>
          </a:p>
          <a:p>
            <a:pPr indent="0" lvl="0" marL="0" rtl="0" algn="just">
              <a:lnSpc>
                <a:spcPct val="138000"/>
              </a:lnSpc>
              <a:spcBef>
                <a:spcPts val="0"/>
              </a:spcBef>
              <a:spcAft>
                <a:spcPts val="0"/>
              </a:spcAft>
              <a:buNone/>
            </a:pPr>
            <a:r>
              <a:t/>
            </a:r>
            <a:endParaRPr>
              <a:solidFill>
                <a:srgbClr val="000000"/>
              </a:solidFill>
              <a:highlight>
                <a:srgbClr val="FFFFFF"/>
              </a:highlight>
              <a:latin typeface="Arial"/>
              <a:ea typeface="Arial"/>
              <a:cs typeface="Arial"/>
              <a:sym typeface="Arial"/>
            </a:endParaRPr>
          </a:p>
          <a:p>
            <a:pPr indent="0" lvl="0" marL="0" rtl="0" algn="just">
              <a:lnSpc>
                <a:spcPct val="138000"/>
              </a:lnSpc>
              <a:spcBef>
                <a:spcPts val="0"/>
              </a:spcBef>
              <a:spcAft>
                <a:spcPts val="0"/>
              </a:spcAft>
              <a:buNone/>
            </a:pPr>
            <a:r>
              <a:rPr lang="tr">
                <a:solidFill>
                  <a:srgbClr val="000000"/>
                </a:solidFill>
                <a:highlight>
                  <a:srgbClr val="FFFFFF"/>
                </a:highlight>
                <a:latin typeface="Arial"/>
                <a:ea typeface="Arial"/>
                <a:cs typeface="Arial"/>
                <a:sym typeface="Arial"/>
              </a:rPr>
              <a:t>Once created, power can be utilized, linked to the electrical grid, or stored for later use.</a:t>
            </a:r>
            <a:endParaRPr>
              <a:solidFill>
                <a:srgbClr val="000000"/>
              </a:solidFill>
              <a:highlight>
                <a:srgbClr val="FFFFFF"/>
              </a:highlight>
              <a:latin typeface="Arial"/>
              <a:ea typeface="Arial"/>
              <a:cs typeface="Arial"/>
              <a:sym typeface="Arial"/>
            </a:endParaRPr>
          </a:p>
          <a:p>
            <a:pPr indent="0" lvl="0" marL="0" rtl="0" algn="l">
              <a:spcBef>
                <a:spcPts val="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a:t>Wind Power </a:t>
            </a:r>
            <a:endParaRPr/>
          </a:p>
          <a:p>
            <a:pPr indent="0" lvl="0" marL="0" rtl="0" algn="l">
              <a:spcBef>
                <a:spcPts val="0"/>
              </a:spcBef>
              <a:spcAft>
                <a:spcPts val="0"/>
              </a:spcAft>
              <a:buNone/>
            </a:pPr>
            <a:r>
              <a:rPr lang="tr"/>
              <a:t>in Turkiye</a:t>
            </a:r>
            <a:endParaRPr/>
          </a:p>
        </p:txBody>
      </p:sp>
      <p:sp>
        <p:nvSpPr>
          <p:cNvPr id="83" name="Google Shape;83;p16"/>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0" lvl="0" marL="0" rtl="0" algn="l">
              <a:spcBef>
                <a:spcPts val="500"/>
              </a:spcBef>
              <a:spcAft>
                <a:spcPts val="0"/>
              </a:spcAft>
              <a:buNone/>
            </a:pPr>
            <a:r>
              <a:rPr lang="tr" sz="1200">
                <a:solidFill>
                  <a:srgbClr val="000000"/>
                </a:solidFill>
                <a:highlight>
                  <a:srgbClr val="FFFFFF"/>
                </a:highlight>
                <a:latin typeface="Arial"/>
                <a:ea typeface="Arial"/>
                <a:cs typeface="Arial"/>
                <a:sym typeface="Arial"/>
              </a:rPr>
              <a:t>Wind power generates about 10% of Turkey's electricity, mainly in the west in the Aegean and Marmara regions, and is gradually becoming a larger share of renewable</a:t>
            </a:r>
            <a:r>
              <a:rPr lang="tr" sz="1200">
                <a:solidFill>
                  <a:srgbClr val="000000"/>
                </a:solidFill>
                <a:highlight>
                  <a:srgbClr val="FFFFFF"/>
                </a:highlight>
                <a:uFill>
                  <a:noFill/>
                </a:uFill>
                <a:latin typeface="Arial"/>
                <a:ea typeface="Arial"/>
                <a:cs typeface="Arial"/>
                <a:sym typeface="Arial"/>
                <a:hlinkClick r:id="rId3">
                  <a:extLst>
                    <a:ext uri="{A12FA001-AC4F-418D-AE19-62706E023703}">
                      <ahyp:hlinkClr val="tx"/>
                    </a:ext>
                  </a:extLst>
                </a:hlinkClick>
              </a:rPr>
              <a:t> </a:t>
            </a:r>
            <a:r>
              <a:rPr lang="tr" sz="1200">
                <a:solidFill>
                  <a:srgbClr val="000000"/>
                </a:solidFill>
                <a:highlight>
                  <a:srgbClr val="FFFFFF"/>
                </a:highlight>
                <a:latin typeface="Arial"/>
                <a:ea typeface="Arial"/>
                <a:cs typeface="Arial"/>
                <a:sym typeface="Arial"/>
              </a:rPr>
              <a:t>energy in the country. As of 2023, Turkey has 11 gigawatts (GW) of wind turbines. The Energy Ministry plans to have almost 30 GW by 2035.</a:t>
            </a:r>
            <a:endParaRPr baseline="30000" sz="1200">
              <a:solidFill>
                <a:srgbClr val="000000"/>
              </a:solidFill>
              <a:highlight>
                <a:srgbClr val="FFFFFF"/>
              </a:highlight>
              <a:latin typeface="Arial"/>
              <a:ea typeface="Arial"/>
              <a:cs typeface="Arial"/>
              <a:sym typeface="Arial"/>
            </a:endParaRPr>
          </a:p>
          <a:p>
            <a:pPr indent="0" lvl="0" marL="0" rtl="0" algn="l">
              <a:spcBef>
                <a:spcPts val="500"/>
              </a:spcBef>
              <a:spcAft>
                <a:spcPts val="0"/>
              </a:spcAft>
              <a:buNone/>
            </a:pPr>
            <a:r>
              <a:t/>
            </a:r>
            <a:endParaRPr sz="1200">
              <a:solidFill>
                <a:srgbClr val="000000"/>
              </a:solidFill>
              <a:highlight>
                <a:srgbClr val="FFFFFF"/>
              </a:highlight>
              <a:latin typeface="Arial"/>
              <a:ea typeface="Arial"/>
              <a:cs typeface="Arial"/>
              <a:sym typeface="Arial"/>
            </a:endParaRPr>
          </a:p>
          <a:p>
            <a:pPr indent="0" lvl="0" marL="0" rtl="0" algn="l">
              <a:spcBef>
                <a:spcPts val="500"/>
              </a:spcBef>
              <a:spcAft>
                <a:spcPts val="0"/>
              </a:spcAft>
              <a:buNone/>
            </a:pPr>
            <a:r>
              <a:rPr lang="tr" sz="1200">
                <a:solidFill>
                  <a:srgbClr val="000000"/>
                </a:solidFill>
                <a:highlight>
                  <a:srgbClr val="FFFFFF"/>
                </a:highlight>
                <a:latin typeface="Arial"/>
                <a:ea typeface="Arial"/>
                <a:cs typeface="Arial"/>
                <a:sym typeface="Arial"/>
              </a:rPr>
              <a:t>The state-owned Electricity Generation Company (EÜAŞ) has about 20% of the market, and there are many private companies. The highest ever daily share of wind power was 25%, in 2022.</a:t>
            </a:r>
            <a:endParaRPr baseline="30000" sz="1200">
              <a:solidFill>
                <a:srgbClr val="000000"/>
              </a:solidFill>
              <a:highlight>
                <a:srgbClr val="FFFFFF"/>
              </a:highlight>
              <a:latin typeface="Arial"/>
              <a:ea typeface="Arial"/>
              <a:cs typeface="Arial"/>
              <a:sym typeface="Arial"/>
            </a:endParaRPr>
          </a:p>
          <a:p>
            <a:pPr indent="0" lvl="0" marL="0" rtl="0" algn="l">
              <a:spcBef>
                <a:spcPts val="500"/>
              </a:spcBef>
              <a:spcAft>
                <a:spcPts val="0"/>
              </a:spcAft>
              <a:buNone/>
            </a:pPr>
            <a:r>
              <a:t/>
            </a:r>
            <a:endParaRPr sz="1200">
              <a:solidFill>
                <a:srgbClr val="000000"/>
              </a:solidFill>
              <a:highlight>
                <a:srgbClr val="FFFFFF"/>
              </a:highlight>
              <a:latin typeface="Arial"/>
              <a:ea typeface="Arial"/>
              <a:cs typeface="Arial"/>
              <a:sym typeface="Arial"/>
            </a:endParaRPr>
          </a:p>
          <a:p>
            <a:pPr indent="0" lvl="0" marL="0" rtl="0" algn="l">
              <a:spcBef>
                <a:spcPts val="500"/>
              </a:spcBef>
              <a:spcAft>
                <a:spcPts val="0"/>
              </a:spcAft>
              <a:buNone/>
            </a:pPr>
            <a:r>
              <a:rPr lang="tr" sz="1200">
                <a:solidFill>
                  <a:srgbClr val="000000"/>
                </a:solidFill>
                <a:highlight>
                  <a:srgbClr val="FFFFFF"/>
                </a:highlight>
                <a:latin typeface="Arial"/>
                <a:ea typeface="Arial"/>
                <a:cs typeface="Arial"/>
                <a:sym typeface="Arial"/>
              </a:rPr>
              <a:t>Building new wind farms is cheaper than running existing coal plants which depend on imported coal. According to modelling by Carbon Tracker, new wind will be cheaper than all existing coal plants by 2027.</a:t>
            </a:r>
            <a:endParaRPr baseline="30000" sz="1200">
              <a:solidFill>
                <a:srgbClr val="000000"/>
              </a:solidFill>
              <a:highlight>
                <a:srgbClr val="FFFFFF"/>
              </a:highlight>
              <a:latin typeface="Arial"/>
              <a:ea typeface="Arial"/>
              <a:cs typeface="Arial"/>
              <a:sym typeface="Arial"/>
            </a:endParaRPr>
          </a:p>
          <a:p>
            <a:pPr indent="0" lvl="0" marL="0" rtl="0" algn="l">
              <a:spcBef>
                <a:spcPts val="500"/>
              </a:spcBef>
              <a:spcAft>
                <a:spcPts val="1200"/>
              </a:spcAft>
              <a:buNone/>
            </a:pPr>
            <a:r>
              <a:t/>
            </a:r>
            <a:endParaRPr sz="12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7"/>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a:t>Wind Power in Zonguldak </a:t>
            </a:r>
            <a:endParaRPr/>
          </a:p>
        </p:txBody>
      </p:sp>
      <p:sp>
        <p:nvSpPr>
          <p:cNvPr id="89" name="Google Shape;89;p17"/>
          <p:cNvSpPr txBox="1"/>
          <p:nvPr>
            <p:ph idx="1" type="body"/>
          </p:nvPr>
        </p:nvSpPr>
        <p:spPr>
          <a:xfrm>
            <a:off x="4644675" y="500925"/>
            <a:ext cx="4166400" cy="4098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sz="1400">
                <a:solidFill>
                  <a:srgbClr val="000000"/>
                </a:solidFill>
              </a:rPr>
              <a:t>There are 23 wind turbines in Zonguldak and there is 1 Wind Farm </a:t>
            </a:r>
            <a:endParaRPr sz="1400">
              <a:solidFill>
                <a:srgbClr val="000000"/>
              </a:solidFill>
            </a:endParaRPr>
          </a:p>
          <a:p>
            <a:pPr indent="0" lvl="0" marL="0" rtl="0" algn="l">
              <a:spcBef>
                <a:spcPts val="1200"/>
              </a:spcBef>
              <a:spcAft>
                <a:spcPts val="1200"/>
              </a:spcAft>
              <a:buNone/>
            </a:pPr>
            <a:r>
              <a:t/>
            </a:r>
            <a:endParaRPr sz="1400">
              <a:solidFill>
                <a:srgbClr val="000000"/>
              </a:solidFill>
            </a:endParaRPr>
          </a:p>
        </p:txBody>
      </p:sp>
      <p:sp>
        <p:nvSpPr>
          <p:cNvPr id="90" name="Google Shape;90;p17"/>
          <p:cNvSpPr txBox="1"/>
          <p:nvPr/>
        </p:nvSpPr>
        <p:spPr>
          <a:xfrm>
            <a:off x="4644675" y="1599525"/>
            <a:ext cx="3000000" cy="3000000"/>
          </a:xfrm>
          <a:prstGeom prst="rect">
            <a:avLst/>
          </a:prstGeom>
          <a:noFill/>
          <a:ln>
            <a:noFill/>
          </a:ln>
        </p:spPr>
        <p:txBody>
          <a:bodyPr anchorCtr="0" anchor="ctr" bIns="91425" lIns="91425" spcFirstLastPara="1" rIns="91425" wrap="square" tIns="91425">
            <a:noAutofit/>
          </a:bodyPr>
          <a:lstStyle/>
          <a:p>
            <a:pPr indent="0" lvl="0" marL="0" rtl="0" algn="l">
              <a:lnSpc>
                <a:spcPct val="140000"/>
              </a:lnSpc>
              <a:spcBef>
                <a:spcPts val="500"/>
              </a:spcBef>
              <a:spcAft>
                <a:spcPts val="0"/>
              </a:spcAft>
              <a:buNone/>
            </a:pPr>
            <a:r>
              <a:rPr b="1" lang="tr" sz="1350">
                <a:highlight>
                  <a:srgbClr val="FFFFFF"/>
                </a:highlight>
              </a:rPr>
              <a:t>Details</a:t>
            </a:r>
            <a:endParaRPr b="1" sz="1350">
              <a:highlight>
                <a:srgbClr val="FFFFFF"/>
              </a:highlight>
            </a:endParaRPr>
          </a:p>
          <a:p>
            <a:pPr indent="-285750" lvl="0" marL="457200" rtl="0" algn="l">
              <a:lnSpc>
                <a:spcPct val="115000"/>
              </a:lnSpc>
              <a:spcBef>
                <a:spcPts val="1200"/>
              </a:spcBef>
              <a:spcAft>
                <a:spcPts val="0"/>
              </a:spcAft>
              <a:buClr>
                <a:srgbClr val="000000"/>
              </a:buClr>
              <a:buSzPts val="900"/>
              <a:buChar char="●"/>
            </a:pPr>
            <a:r>
              <a:rPr lang="tr" sz="900">
                <a:highlight>
                  <a:srgbClr val="FFFFFF"/>
                </a:highlight>
              </a:rPr>
              <a:t>City: Geyve</a:t>
            </a:r>
            <a:endParaRPr sz="900">
              <a:highlight>
                <a:srgbClr val="FFFFFF"/>
              </a:highlight>
            </a:endParaRPr>
          </a:p>
          <a:p>
            <a:pPr indent="-285750" lvl="0" marL="457200" rtl="0" algn="l">
              <a:lnSpc>
                <a:spcPct val="115000"/>
              </a:lnSpc>
              <a:spcBef>
                <a:spcPts val="0"/>
              </a:spcBef>
              <a:spcAft>
                <a:spcPts val="0"/>
              </a:spcAft>
              <a:buClr>
                <a:srgbClr val="000000"/>
              </a:buClr>
              <a:buSzPts val="900"/>
              <a:buChar char="●"/>
            </a:pPr>
            <a:r>
              <a:rPr lang="tr" sz="900">
                <a:highlight>
                  <a:srgbClr val="FFFFFF"/>
                </a:highlight>
              </a:rPr>
              <a:t>Turbine(s): 23</a:t>
            </a:r>
            <a:endParaRPr sz="900">
              <a:highlight>
                <a:srgbClr val="FFFFFF"/>
              </a:highlight>
            </a:endParaRPr>
          </a:p>
          <a:p>
            <a:pPr indent="-285750" lvl="0" marL="457200" rtl="0" algn="l">
              <a:lnSpc>
                <a:spcPct val="115000"/>
              </a:lnSpc>
              <a:spcBef>
                <a:spcPts val="0"/>
              </a:spcBef>
              <a:spcAft>
                <a:spcPts val="0"/>
              </a:spcAft>
              <a:buClr>
                <a:srgbClr val="000000"/>
              </a:buClr>
              <a:buSzPts val="900"/>
              <a:buChar char="●"/>
            </a:pPr>
            <a:r>
              <a:rPr lang="tr" sz="900">
                <a:highlight>
                  <a:srgbClr val="FFFFFF"/>
                </a:highlight>
              </a:rPr>
              <a:t>Total nominal power: 120,000 kW</a:t>
            </a:r>
            <a:endParaRPr sz="900">
              <a:highlight>
                <a:srgbClr val="FFFFFF"/>
              </a:highlight>
            </a:endParaRPr>
          </a:p>
          <a:p>
            <a:pPr indent="-285750" lvl="0" marL="457200" rtl="0" algn="l">
              <a:lnSpc>
                <a:spcPct val="115000"/>
              </a:lnSpc>
              <a:spcBef>
                <a:spcPts val="0"/>
              </a:spcBef>
              <a:spcAft>
                <a:spcPts val="0"/>
              </a:spcAft>
              <a:buClr>
                <a:srgbClr val="000000"/>
              </a:buClr>
              <a:buSzPts val="900"/>
              <a:buChar char="●"/>
            </a:pPr>
            <a:r>
              <a:rPr lang="tr" sz="900">
                <a:highlight>
                  <a:srgbClr val="FFFFFF"/>
                </a:highlight>
              </a:rPr>
              <a:t>Under construction</a:t>
            </a:r>
            <a:endParaRPr sz="900">
              <a:highlight>
                <a:srgbClr val="FFFFFF"/>
              </a:highlight>
            </a:endParaRPr>
          </a:p>
          <a:p>
            <a:pPr indent="-285750" lvl="0" marL="457200" rtl="0" algn="l">
              <a:lnSpc>
                <a:spcPct val="115000"/>
              </a:lnSpc>
              <a:spcBef>
                <a:spcPts val="0"/>
              </a:spcBef>
              <a:spcAft>
                <a:spcPts val="0"/>
              </a:spcAft>
              <a:buClr>
                <a:srgbClr val="000000"/>
              </a:buClr>
              <a:buSzPts val="900"/>
              <a:buChar char="●"/>
            </a:pPr>
            <a:r>
              <a:rPr lang="tr" sz="900">
                <a:highlight>
                  <a:srgbClr val="FFFFFF"/>
                </a:highlight>
              </a:rPr>
              <a:t>Onshore wind farm</a:t>
            </a:r>
            <a:endParaRPr sz="900">
              <a:highlight>
                <a:srgbClr val="FFFFFF"/>
              </a:highlight>
            </a:endParaRPr>
          </a:p>
          <a:p>
            <a:pPr indent="0" lvl="0" marL="0" rtl="0" algn="l">
              <a:lnSpc>
                <a:spcPct val="140000"/>
              </a:lnSpc>
              <a:spcBef>
                <a:spcPts val="1200"/>
              </a:spcBef>
              <a:spcAft>
                <a:spcPts val="0"/>
              </a:spcAft>
              <a:buNone/>
            </a:pPr>
            <a:r>
              <a:rPr b="1" lang="tr" sz="1350">
                <a:highlight>
                  <a:srgbClr val="FFFFFF"/>
                </a:highlight>
              </a:rPr>
              <a:t>Localisation</a:t>
            </a:r>
            <a:endParaRPr b="1" sz="1350">
              <a:highlight>
                <a:srgbClr val="FFFFFF"/>
              </a:highlight>
            </a:endParaRPr>
          </a:p>
          <a:p>
            <a:pPr indent="-285750" lvl="0" marL="457200" rtl="0" algn="l">
              <a:lnSpc>
                <a:spcPct val="115000"/>
              </a:lnSpc>
              <a:spcBef>
                <a:spcPts val="1200"/>
              </a:spcBef>
              <a:spcAft>
                <a:spcPts val="0"/>
              </a:spcAft>
              <a:buClr>
                <a:srgbClr val="000000"/>
              </a:buClr>
              <a:buSzPts val="900"/>
              <a:buChar char="●"/>
            </a:pPr>
            <a:r>
              <a:rPr lang="tr" sz="900">
                <a:highlight>
                  <a:srgbClr val="FFFFFF"/>
                </a:highlight>
              </a:rPr>
              <a:t>Latitude: 40° 30' 7"</a:t>
            </a:r>
            <a:endParaRPr sz="900">
              <a:highlight>
                <a:srgbClr val="FFFFFF"/>
              </a:highlight>
            </a:endParaRPr>
          </a:p>
          <a:p>
            <a:pPr indent="-285750" lvl="0" marL="457200" rtl="0" algn="l">
              <a:lnSpc>
                <a:spcPct val="115000"/>
              </a:lnSpc>
              <a:spcBef>
                <a:spcPts val="0"/>
              </a:spcBef>
              <a:spcAft>
                <a:spcPts val="0"/>
              </a:spcAft>
              <a:buClr>
                <a:srgbClr val="000000"/>
              </a:buClr>
              <a:buSzPts val="900"/>
              <a:buChar char="●"/>
            </a:pPr>
            <a:r>
              <a:rPr lang="tr" sz="900">
                <a:highlight>
                  <a:srgbClr val="FFFFFF"/>
                </a:highlight>
              </a:rPr>
              <a:t>Longitude: 30° 28' 43.8"</a:t>
            </a:r>
            <a:endParaRPr sz="900">
              <a:highlight>
                <a:srgbClr val="FFFFFF"/>
              </a:highlight>
            </a:endParaRPr>
          </a:p>
          <a:p>
            <a:pPr indent="-285750" lvl="0" marL="457200" rtl="0" algn="l">
              <a:lnSpc>
                <a:spcPct val="115000"/>
              </a:lnSpc>
              <a:spcBef>
                <a:spcPts val="0"/>
              </a:spcBef>
              <a:spcAft>
                <a:spcPts val="0"/>
              </a:spcAft>
              <a:buClr>
                <a:srgbClr val="000000"/>
              </a:buClr>
              <a:buSzPts val="900"/>
              <a:buChar char="●"/>
            </a:pPr>
            <a:r>
              <a:rPr lang="tr" sz="900">
                <a:highlight>
                  <a:srgbClr val="FFFFFF"/>
                </a:highlight>
              </a:rPr>
              <a:t>Geodetic system: WGS84</a:t>
            </a:r>
            <a:endParaRPr sz="900">
              <a:highlight>
                <a:srgbClr val="FFFFFF"/>
              </a:highlight>
            </a:endParaRPr>
          </a:p>
          <a:p>
            <a:pPr indent="-285750" lvl="0" marL="457200" rtl="0" algn="l">
              <a:lnSpc>
                <a:spcPct val="115000"/>
              </a:lnSpc>
              <a:spcBef>
                <a:spcPts val="0"/>
              </a:spcBef>
              <a:spcAft>
                <a:spcPts val="0"/>
              </a:spcAft>
              <a:buClr>
                <a:srgbClr val="000000"/>
              </a:buClr>
              <a:buSzPts val="900"/>
              <a:buChar char="●"/>
            </a:pPr>
            <a:r>
              <a:rPr lang="tr" sz="900">
                <a:highlight>
                  <a:srgbClr val="FFFFFF"/>
                </a:highlight>
              </a:rPr>
              <a:t>Precise localization: no</a:t>
            </a:r>
            <a:endParaRPr sz="900">
              <a:highlight>
                <a:srgbClr val="FFFFFF"/>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8"/>
          <p:cNvSpPr txBox="1"/>
          <p:nvPr>
            <p:ph type="title"/>
          </p:nvPr>
        </p:nvSpPr>
        <p:spPr>
          <a:xfrm>
            <a:off x="311725" y="500925"/>
            <a:ext cx="3706500" cy="250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tr"/>
              <a:t>Benefits of Wind Power</a:t>
            </a:r>
            <a:endParaRPr/>
          </a:p>
        </p:txBody>
      </p:sp>
      <p:sp>
        <p:nvSpPr>
          <p:cNvPr id="96" name="Google Shape;96;p18"/>
          <p:cNvSpPr txBox="1"/>
          <p:nvPr>
            <p:ph idx="1" type="body"/>
          </p:nvPr>
        </p:nvSpPr>
        <p:spPr>
          <a:xfrm>
            <a:off x="4644675" y="1132650"/>
            <a:ext cx="4166400" cy="3955500"/>
          </a:xfrm>
          <a:prstGeom prst="rect">
            <a:avLst/>
          </a:prstGeom>
        </p:spPr>
        <p:txBody>
          <a:bodyPr anchorCtr="0" anchor="t" bIns="91425" lIns="91425" spcFirstLastPara="1" rIns="91425" wrap="square" tIns="91425">
            <a:normAutofit lnSpcReduction="10000"/>
          </a:bodyPr>
          <a:lstStyle/>
          <a:p>
            <a:pPr indent="-317500" lvl="0" marL="457200" rtl="0" algn="l">
              <a:spcBef>
                <a:spcPts val="4800"/>
              </a:spcBef>
              <a:spcAft>
                <a:spcPts val="0"/>
              </a:spcAft>
              <a:buClr>
                <a:srgbClr val="000000"/>
              </a:buClr>
              <a:buSzPts val="1400"/>
              <a:buFont typeface="Arial"/>
              <a:buChar char="-"/>
            </a:pPr>
            <a:r>
              <a:rPr lang="tr" sz="1400">
                <a:solidFill>
                  <a:srgbClr val="000000"/>
                </a:solidFill>
                <a:latin typeface="Arial"/>
                <a:ea typeface="Arial"/>
                <a:cs typeface="Arial"/>
                <a:sym typeface="Arial"/>
              </a:rPr>
              <a:t>Renewable energy</a:t>
            </a:r>
            <a:endParaRPr sz="1400">
              <a:solidFill>
                <a:srgbClr val="000000"/>
              </a:solidFill>
              <a:latin typeface="Arial"/>
              <a:ea typeface="Arial"/>
              <a:cs typeface="Arial"/>
              <a:sym typeface="Arial"/>
            </a:endParaRPr>
          </a:p>
          <a:p>
            <a:pPr indent="-228600" lvl="0" marL="45720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lang="tr" sz="1400">
                <a:solidFill>
                  <a:srgbClr val="000000"/>
                </a:solidFill>
                <a:latin typeface="Arial"/>
                <a:ea typeface="Arial"/>
                <a:cs typeface="Arial"/>
                <a:sym typeface="Arial"/>
              </a:rPr>
              <a:t>Inexhaustible</a:t>
            </a:r>
            <a:endParaRPr sz="1400">
              <a:solidFill>
                <a:srgbClr val="000000"/>
              </a:solidFill>
              <a:latin typeface="Arial"/>
              <a:ea typeface="Arial"/>
              <a:cs typeface="Arial"/>
              <a:sym typeface="Arial"/>
            </a:endParaRPr>
          </a:p>
          <a:p>
            <a:pPr indent="-228600" lvl="0" marL="45720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lang="tr" sz="1400">
                <a:solidFill>
                  <a:srgbClr val="000000"/>
                </a:solidFill>
                <a:latin typeface="Arial"/>
                <a:ea typeface="Arial"/>
                <a:cs typeface="Arial"/>
                <a:sym typeface="Arial"/>
              </a:rPr>
              <a:t>Not pollutant</a:t>
            </a:r>
            <a:endParaRPr sz="1400">
              <a:solidFill>
                <a:srgbClr val="000000"/>
              </a:solidFill>
              <a:latin typeface="Arial"/>
              <a:ea typeface="Arial"/>
              <a:cs typeface="Arial"/>
              <a:sym typeface="Arial"/>
            </a:endParaRPr>
          </a:p>
          <a:p>
            <a:pPr indent="-228600" lvl="0" marL="45720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lang="tr" sz="1400">
                <a:solidFill>
                  <a:srgbClr val="000000"/>
                </a:solidFill>
                <a:latin typeface="Arial"/>
                <a:ea typeface="Arial"/>
                <a:cs typeface="Arial"/>
                <a:sym typeface="Arial"/>
              </a:rPr>
              <a:t>Reduces the use of fossil fuels</a:t>
            </a:r>
            <a:endParaRPr sz="1400">
              <a:solidFill>
                <a:srgbClr val="000000"/>
              </a:solidFill>
              <a:latin typeface="Arial"/>
              <a:ea typeface="Arial"/>
              <a:cs typeface="Arial"/>
              <a:sym typeface="Arial"/>
            </a:endParaRPr>
          </a:p>
          <a:p>
            <a:pPr indent="-228600" lvl="0" marL="45720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lang="tr" sz="1400">
                <a:solidFill>
                  <a:srgbClr val="000000"/>
                </a:solidFill>
                <a:latin typeface="Arial"/>
                <a:ea typeface="Arial"/>
                <a:cs typeface="Arial"/>
                <a:sym typeface="Arial"/>
              </a:rPr>
              <a:t>Reduces energy imports</a:t>
            </a:r>
            <a:endParaRPr sz="1400">
              <a:solidFill>
                <a:srgbClr val="000000"/>
              </a:solidFill>
              <a:latin typeface="Arial"/>
              <a:ea typeface="Arial"/>
              <a:cs typeface="Arial"/>
              <a:sym typeface="Arial"/>
            </a:endParaRPr>
          </a:p>
          <a:p>
            <a:pPr indent="-228600" lvl="0" marL="45720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lang="tr" sz="1400">
                <a:solidFill>
                  <a:srgbClr val="000000"/>
                </a:solidFill>
                <a:latin typeface="Arial"/>
                <a:ea typeface="Arial"/>
                <a:cs typeface="Arial"/>
                <a:sym typeface="Arial"/>
              </a:rPr>
              <a:t>Creates wealth and local employment</a:t>
            </a:r>
            <a:endParaRPr sz="1400">
              <a:solidFill>
                <a:srgbClr val="000000"/>
              </a:solidFill>
              <a:latin typeface="Arial"/>
              <a:ea typeface="Arial"/>
              <a:cs typeface="Arial"/>
              <a:sym typeface="Arial"/>
            </a:endParaRPr>
          </a:p>
          <a:p>
            <a:pPr indent="-228600" lvl="0" marL="45720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lang="tr" sz="1400">
                <a:solidFill>
                  <a:srgbClr val="000000"/>
                </a:solidFill>
                <a:latin typeface="Arial"/>
                <a:ea typeface="Arial"/>
                <a:cs typeface="Arial"/>
                <a:sym typeface="Arial"/>
              </a:rPr>
              <a:t>Contributes to sustainable development </a:t>
            </a:r>
            <a:endParaRPr sz="1400">
              <a:solidFill>
                <a:srgbClr val="000000"/>
              </a:solidFill>
              <a:latin typeface="Arial"/>
              <a:ea typeface="Arial"/>
              <a:cs typeface="Arial"/>
              <a:sym typeface="Arial"/>
            </a:endParaRPr>
          </a:p>
          <a:p>
            <a:pPr indent="-228600" lvl="0" marL="45720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a:p>
            <a:pPr indent="-228600" lvl="0" marL="45720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a:p>
            <a:pPr indent="0" lvl="0" marL="0" rtl="0" algn="l">
              <a:spcBef>
                <a:spcPts val="0"/>
              </a:spcBef>
              <a:spcAft>
                <a:spcPts val="1200"/>
              </a:spcAft>
              <a:buNone/>
            </a:pPr>
            <a:r>
              <a:t/>
            </a:r>
            <a:endParaRPr sz="1400"/>
          </a:p>
        </p:txBody>
      </p:sp>
      <p:sp>
        <p:nvSpPr>
          <p:cNvPr id="97" name="Google Shape;97;p18"/>
          <p:cNvSpPr txBox="1"/>
          <p:nvPr/>
        </p:nvSpPr>
        <p:spPr>
          <a:xfrm>
            <a:off x="4908975" y="500925"/>
            <a:ext cx="3902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tr">
                <a:latin typeface="Roboto"/>
                <a:ea typeface="Roboto"/>
                <a:cs typeface="Roboto"/>
                <a:sym typeface="Roboto"/>
              </a:rPr>
              <a:t>Here is some benefits of wind power;</a:t>
            </a:r>
            <a:endParaRPr>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