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Lato" panose="020F0502020204030203" pitchFamily="34" charset="-94"/>
      <p:regular r:id="rId8"/>
      <p:bold r:id="rId9"/>
      <p:italic r:id="rId10"/>
      <p:boldItalic r:id="rId11"/>
    </p:embeddedFont>
    <p:embeddedFont>
      <p:font typeface="Montserrat" panose="00000500000000000000" pitchFamily="2" charset="-94"/>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730"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4e72227dfd_0_2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4e72227dfd_0_2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4e72227dfd_0_2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4e72227dfd_0_2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24e72227dfd_0_2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24e72227dfd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4e72227dfd_0_2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24e72227dfd_0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Google Shape;17;p2"/>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Google Shape;18;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1"/>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1"/>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1"/>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1"/>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1"/>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1"/>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1"/>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1"/>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1"/>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1"/>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 name="Google Shape;125;p11"/>
          <p:cNvSpPr txBox="1">
            <a:spLocks noGrp="1"/>
          </p:cNvSpPr>
          <p:nvPr>
            <p:ph type="title" hasCustomPrompt="1"/>
          </p:nvPr>
        </p:nvSpPr>
        <p:spPr>
          <a:xfrm>
            <a:off x="823850" y="1284675"/>
            <a:ext cx="4776000" cy="1300800"/>
          </a:xfrm>
          <a:prstGeom prst="rect">
            <a:avLst/>
          </a:prstGeom>
        </p:spPr>
        <p:txBody>
          <a:bodyPr spcFirstLastPara="1" wrap="square" lIns="91425" tIns="91425" rIns="91425" bIns="91425" anchor="t" anchorCtr="0">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27" name="Google Shape;12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Google Shape;12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 name="Google Shape;39;p3"/>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Google Shape;40;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Google Shape;46;p4"/>
          <p:cNvSpPr txBox="1">
            <a:spLocks noGrp="1"/>
          </p:cNvSpPr>
          <p:nvPr>
            <p:ph type="body" idx="1"/>
          </p:nvPr>
        </p:nvSpPr>
        <p:spPr>
          <a:xfrm>
            <a:off x="1297500" y="1567550"/>
            <a:ext cx="7038900" cy="3447900"/>
          </a:xfrm>
          <a:prstGeom prst="rect">
            <a:avLst/>
          </a:prstGeom>
        </p:spPr>
        <p:txBody>
          <a:bodyPr spcFirstLastPara="1" wrap="square" lIns="91425" tIns="91425" rIns="91425" bIns="91425" anchor="t" anchorCtr="0">
            <a:normAutofit/>
          </a:bodyPr>
          <a:lstStyle>
            <a:lvl1pPr marL="457200" lvl="0" indent="-314325">
              <a:lnSpc>
                <a:spcPct val="140000"/>
              </a:lnSpc>
              <a:spcBef>
                <a:spcPts val="0"/>
              </a:spcBef>
              <a:spcAft>
                <a:spcPts val="0"/>
              </a:spcAft>
              <a:buClr>
                <a:schemeClr val="dk1"/>
              </a:buClr>
              <a:buSzPts val="1350"/>
              <a:buFont typeface="Arial"/>
              <a:buChar char="-"/>
              <a:defRPr sz="1400">
                <a:latin typeface="Arial"/>
                <a:ea typeface="Arial"/>
                <a:cs typeface="Arial"/>
                <a:sym typeface="Arial"/>
              </a:defRPr>
            </a:lvl1pPr>
            <a:lvl2pPr marL="914400" lvl="1" indent="-298450">
              <a:spcBef>
                <a:spcPts val="0"/>
              </a:spcBef>
              <a:spcAft>
                <a:spcPts val="0"/>
              </a:spcAft>
              <a:buClr>
                <a:srgbClr val="000000"/>
              </a:buClr>
              <a:buSzPts val="1100"/>
              <a:buFont typeface="Arial"/>
              <a:buChar char="-"/>
              <a:defRPr/>
            </a:lvl2pPr>
            <a:lvl3pPr marL="1371600" lvl="2" indent="-298450">
              <a:spcBef>
                <a:spcPts val="0"/>
              </a:spcBef>
              <a:spcAft>
                <a:spcPts val="0"/>
              </a:spcAft>
              <a:buClr>
                <a:srgbClr val="000000"/>
              </a:buClr>
              <a:buSzPts val="1100"/>
              <a:buFont typeface="Arial"/>
              <a:buChar char="-"/>
              <a:defRPr/>
            </a:lvl3pPr>
            <a:lvl4pPr marL="1828800" lvl="3" indent="-298450">
              <a:spcBef>
                <a:spcPts val="0"/>
              </a:spcBef>
              <a:spcAft>
                <a:spcPts val="0"/>
              </a:spcAft>
              <a:buClr>
                <a:srgbClr val="000000"/>
              </a:buClr>
              <a:buSzPts val="1100"/>
              <a:buFont typeface="Arial"/>
              <a:buChar char="-"/>
              <a:defRPr/>
            </a:lvl4pPr>
            <a:lvl5pPr marL="2286000" lvl="4" indent="-298450">
              <a:spcBef>
                <a:spcPts val="0"/>
              </a:spcBef>
              <a:spcAft>
                <a:spcPts val="0"/>
              </a:spcAft>
              <a:buClr>
                <a:srgbClr val="000000"/>
              </a:buClr>
              <a:buSzPts val="1100"/>
              <a:buFont typeface="Arial"/>
              <a:buChar char="-"/>
              <a:defRPr/>
            </a:lvl5pPr>
            <a:lvl6pPr marL="2743200" lvl="5" indent="-298450">
              <a:spcBef>
                <a:spcPts val="0"/>
              </a:spcBef>
              <a:spcAft>
                <a:spcPts val="0"/>
              </a:spcAft>
              <a:buClr>
                <a:srgbClr val="000000"/>
              </a:buClr>
              <a:buSzPts val="1100"/>
              <a:buFont typeface="Arial"/>
              <a:buChar char="-"/>
              <a:defRPr/>
            </a:lvl6pPr>
            <a:lvl7pPr marL="3200400" lvl="6" indent="-298450">
              <a:spcBef>
                <a:spcPts val="0"/>
              </a:spcBef>
              <a:spcAft>
                <a:spcPts val="0"/>
              </a:spcAft>
              <a:buClr>
                <a:srgbClr val="000000"/>
              </a:buClr>
              <a:buSzPts val="1100"/>
              <a:buFont typeface="Arial"/>
              <a:buChar char="-"/>
              <a:defRPr/>
            </a:lvl7pPr>
            <a:lvl8pPr marL="3657600" lvl="7" indent="-298450">
              <a:spcBef>
                <a:spcPts val="0"/>
              </a:spcBef>
              <a:spcAft>
                <a:spcPts val="0"/>
              </a:spcAft>
              <a:buClr>
                <a:srgbClr val="000000"/>
              </a:buClr>
              <a:buSzPts val="1100"/>
              <a:buFont typeface="Arial"/>
              <a:buChar char="-"/>
              <a:defRPr/>
            </a:lvl8pPr>
            <a:lvl9pPr marL="4114800" lvl="8" indent="-298450">
              <a:spcBef>
                <a:spcPts val="0"/>
              </a:spcBef>
              <a:spcAft>
                <a:spcPts val="0"/>
              </a:spcAft>
              <a:buClr>
                <a:srgbClr val="000000"/>
              </a:buClr>
              <a:buSzPts val="1100"/>
              <a:buFont typeface="Arial"/>
              <a:buChar char="-"/>
              <a:defRPr/>
            </a:lvl9pPr>
          </a:lstStyle>
          <a:p>
            <a:endParaRPr/>
          </a:p>
        </p:txBody>
      </p:sp>
      <p:sp>
        <p:nvSpPr>
          <p:cNvPr id="47" name="Google Shape;4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Google Shape;53;p5"/>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5"/>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5" name="Google Shape;5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6"/>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Google Shape;6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7"/>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7"/>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Google Shape;67;p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8" name="Google Shape;6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8"/>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8"/>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8"/>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8"/>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8"/>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8"/>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8"/>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8"/>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8"/>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8"/>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 name="Google Shape;89;p8"/>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Google Shape;9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9"/>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Google Shape;96;p9"/>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Google Shape;97;p9"/>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0"/>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10"/>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104" name="Google Shape;10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t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3"/>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tr"/>
              <a:t>Smog Level is a serious problem</a:t>
            </a:r>
            <a:endParaRPr/>
          </a:p>
        </p:txBody>
      </p:sp>
      <p:sp>
        <p:nvSpPr>
          <p:cNvPr id="135" name="Google Shape;135;p13"/>
          <p:cNvSpPr txBox="1">
            <a:spLocks noGrp="1"/>
          </p:cNvSpPr>
          <p:nvPr>
            <p:ph type="subTitle" idx="1"/>
          </p:nvPr>
        </p:nvSpPr>
        <p:spPr>
          <a:xfrm>
            <a:off x="3423975" y="3157300"/>
            <a:ext cx="5130600" cy="1273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tr"/>
              <a:t>Smog is a serious problem in most urban areas. The emissions from vehicles and industries , as well as the combustion of wood and coal together with the buildup of certain weather conditions, are the main casual agents of smog. The terminology refers to a mixture of liquid and solid fog and smoke particles.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tr"/>
              <a:t>Smog level in Zonguldak </a:t>
            </a:r>
            <a:endParaRPr/>
          </a:p>
        </p:txBody>
      </p:sp>
      <p:sp>
        <p:nvSpPr>
          <p:cNvPr id="141" name="Google Shape;141;p14"/>
          <p:cNvSpPr txBox="1">
            <a:spLocks noGrp="1"/>
          </p:cNvSpPr>
          <p:nvPr>
            <p:ph type="body" idx="1"/>
          </p:nvPr>
        </p:nvSpPr>
        <p:spPr>
          <a:xfrm>
            <a:off x="1219528" y="986304"/>
            <a:ext cx="7038900" cy="3447900"/>
          </a:xfrm>
          <a:prstGeom prst="rect">
            <a:avLst/>
          </a:prstGeom>
        </p:spPr>
        <p:txBody>
          <a:bodyPr spcFirstLastPara="1" wrap="square" lIns="91425" tIns="91425" rIns="91425" bIns="91425" anchor="t" anchorCtr="0">
            <a:normAutofit/>
          </a:bodyPr>
          <a:lstStyle/>
          <a:p>
            <a:pPr marL="0" lvl="0" indent="0" algn="l" rtl="0">
              <a:spcBef>
                <a:spcPts val="0"/>
              </a:spcBef>
              <a:spcAft>
                <a:spcPts val="2300"/>
              </a:spcAft>
              <a:buNone/>
            </a:pPr>
            <a:r>
              <a:rPr lang="tr"/>
              <a:t>Smog level is needed to talk especially in a country like Zonguldak because of it’s underground source of coal. It is keeping under control very well in order to keep it low. Revealing nitrogen causes very high air pollution rates.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tr" sz="1200"/>
              <a:t>You probably know that smog has a negative impact on human health, as it makes it hard to breathe and causes various conditions like asthma, circulatory problems etc. </a:t>
            </a:r>
            <a:r>
              <a:rPr lang="tr" sz="1200" b="1"/>
              <a:t>But how does smog affect the environment, exactly? </a:t>
            </a:r>
            <a:r>
              <a:rPr lang="tr" sz="1200" b="1" u="sng"/>
              <a:t>The main environmental effects of smog come as follows:</a:t>
            </a:r>
            <a:endParaRPr sz="1200" b="1" u="sng"/>
          </a:p>
        </p:txBody>
      </p:sp>
      <p:sp>
        <p:nvSpPr>
          <p:cNvPr id="147" name="Google Shape;147;p15"/>
          <p:cNvSpPr txBox="1">
            <a:spLocks noGrp="1"/>
          </p:cNvSpPr>
          <p:nvPr>
            <p:ph type="body" idx="1"/>
          </p:nvPr>
        </p:nvSpPr>
        <p:spPr>
          <a:xfrm>
            <a:off x="1297500" y="1567550"/>
            <a:ext cx="7038900" cy="3447900"/>
          </a:xfrm>
          <a:prstGeom prst="rect">
            <a:avLst/>
          </a:prstGeom>
        </p:spPr>
        <p:txBody>
          <a:bodyPr spcFirstLastPara="1" wrap="square" lIns="91425" tIns="91425" rIns="91425" bIns="91425" anchor="t" anchorCtr="0">
            <a:normAutofit/>
          </a:bodyPr>
          <a:lstStyle/>
          <a:p>
            <a:pPr marL="457200" lvl="0" indent="-317500" algn="l" rtl="0">
              <a:spcBef>
                <a:spcPts val="0"/>
              </a:spcBef>
              <a:spcAft>
                <a:spcPts val="0"/>
              </a:spcAft>
              <a:buSzPts val="1400"/>
              <a:buChar char="➢"/>
            </a:pPr>
            <a:r>
              <a:rPr lang="tr"/>
              <a:t>it significantly decreases UV radiation;</a:t>
            </a:r>
            <a:endParaRPr/>
          </a:p>
          <a:p>
            <a:pPr marL="457200" lvl="0" indent="-317500" algn="l" rtl="0">
              <a:spcBef>
                <a:spcPts val="0"/>
              </a:spcBef>
              <a:spcAft>
                <a:spcPts val="0"/>
              </a:spcAft>
              <a:buSzPts val="1400"/>
              <a:buChar char="➢"/>
            </a:pPr>
            <a:r>
              <a:rPr lang="tr"/>
              <a:t>it has a negative impact on the production of the natural element vitamin D that humans need to develop properly;</a:t>
            </a:r>
            <a:endParaRPr/>
          </a:p>
          <a:p>
            <a:pPr marL="457200" lvl="0" indent="-317500" algn="l" rtl="0">
              <a:spcBef>
                <a:spcPts val="0"/>
              </a:spcBef>
              <a:spcAft>
                <a:spcPts val="0"/>
              </a:spcAft>
              <a:buSzPts val="1400"/>
              <a:buChar char="➢"/>
            </a:pPr>
            <a:r>
              <a:rPr lang="tr"/>
              <a:t>it inhibits the proper growth of plants by reducing the amount of carbon dioxide absorbed during photosynthesis;</a:t>
            </a:r>
            <a:endParaRPr/>
          </a:p>
          <a:p>
            <a:pPr marL="457200" lvl="0" indent="-317500" algn="l" rtl="0">
              <a:spcBef>
                <a:spcPts val="0"/>
              </a:spcBef>
              <a:spcAft>
                <a:spcPts val="0"/>
              </a:spcAft>
              <a:buSzPts val="1400"/>
              <a:buChar char="➢"/>
            </a:pPr>
            <a:r>
              <a:rPr lang="tr"/>
              <a:t>it damages forests and crops (it can easily infect vegetables such as soybeans, tomatoes, wheat, or peanuts);</a:t>
            </a:r>
            <a:endParaRPr/>
          </a:p>
          <a:p>
            <a:pPr marL="457200" lvl="0" indent="-317500" algn="l" rtl="0">
              <a:spcBef>
                <a:spcPts val="0"/>
              </a:spcBef>
              <a:spcAft>
                <a:spcPts val="0"/>
              </a:spcAft>
              <a:buSzPts val="1400"/>
              <a:buChar char="➢"/>
            </a:pPr>
            <a:r>
              <a:rPr lang="tr"/>
              <a:t>it can lead to the extinction of various animal species that aren’t able to quickly adopt to new conditions and polluted air;</a:t>
            </a:r>
            <a:endParaRPr/>
          </a:p>
          <a:p>
            <a:pPr marL="457200" lvl="0" indent="-317500" algn="l" rtl="0">
              <a:spcBef>
                <a:spcPts val="0"/>
              </a:spcBef>
              <a:spcAft>
                <a:spcPts val="0"/>
              </a:spcAft>
              <a:buSzPts val="1400"/>
              <a:buChar char="➢"/>
            </a:pPr>
            <a:r>
              <a:rPr lang="tr"/>
              <a:t>it has a negative impact on materials like cotton, and rubber, as it may even lead to disintegration.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tr"/>
              <a:t>Effects on Human Health: </a:t>
            </a:r>
            <a:endParaRPr/>
          </a:p>
        </p:txBody>
      </p:sp>
      <p:sp>
        <p:nvSpPr>
          <p:cNvPr id="153" name="Google Shape;153;p16"/>
          <p:cNvSpPr txBox="1">
            <a:spLocks noGrp="1"/>
          </p:cNvSpPr>
          <p:nvPr>
            <p:ph type="body" idx="1"/>
          </p:nvPr>
        </p:nvSpPr>
        <p:spPr>
          <a:xfrm>
            <a:off x="1297500" y="1567550"/>
            <a:ext cx="7038900" cy="3447900"/>
          </a:xfrm>
          <a:prstGeom prst="rect">
            <a:avLst/>
          </a:prstGeom>
        </p:spPr>
        <p:txBody>
          <a:bodyPr spcFirstLastPara="1" wrap="square" lIns="91425" tIns="91425" rIns="91425" bIns="91425" anchor="t" anchorCtr="0">
            <a:normAutofit/>
          </a:bodyPr>
          <a:lstStyle/>
          <a:p>
            <a:pPr marL="457200" lvl="0" indent="-314325" algn="l" rtl="0">
              <a:spcBef>
                <a:spcPts val="0"/>
              </a:spcBef>
              <a:spcAft>
                <a:spcPts val="0"/>
              </a:spcAft>
              <a:buSzPts val="1350"/>
              <a:buChar char="-"/>
            </a:pPr>
            <a:r>
              <a:rPr lang="tr"/>
              <a:t>Coughing, allergies and irritation of the eyes, chest, nose and throat</a:t>
            </a:r>
            <a:endParaRPr/>
          </a:p>
          <a:p>
            <a:pPr marL="457200" lvl="0" indent="-314325" algn="l" rtl="0">
              <a:spcBef>
                <a:spcPts val="0"/>
              </a:spcBef>
              <a:spcAft>
                <a:spcPts val="0"/>
              </a:spcAft>
              <a:buSzPts val="1350"/>
              <a:buChar char="-"/>
            </a:pPr>
            <a:r>
              <a:rPr lang="tr"/>
              <a:t>Aggravation of asthma</a:t>
            </a:r>
            <a:endParaRPr/>
          </a:p>
          <a:p>
            <a:pPr marL="457200" lvl="0" indent="-314325" algn="l" rtl="0">
              <a:spcBef>
                <a:spcPts val="0"/>
              </a:spcBef>
              <a:spcAft>
                <a:spcPts val="0"/>
              </a:spcAft>
              <a:buSzPts val="1350"/>
              <a:buChar char="-"/>
            </a:pPr>
            <a:r>
              <a:rPr lang="tr"/>
              <a:t>Breathing difficulties and lung damage </a:t>
            </a:r>
            <a:endParaRPr/>
          </a:p>
          <a:p>
            <a:pPr marL="457200" lvl="0" indent="-314325" algn="l" rtl="0">
              <a:spcBef>
                <a:spcPts val="0"/>
              </a:spcBef>
              <a:spcAft>
                <a:spcPts val="0"/>
              </a:spcAft>
              <a:buSzPts val="1350"/>
              <a:buChar char="-"/>
            </a:pPr>
            <a:r>
              <a:rPr lang="tr"/>
              <a:t>Premature deaths because of respiratory and cancer diseases</a:t>
            </a:r>
            <a:endParaRPr/>
          </a:p>
          <a:p>
            <a:pPr marL="457200" lvl="0" indent="-314325" algn="l" rtl="0">
              <a:spcBef>
                <a:spcPts val="0"/>
              </a:spcBef>
              <a:spcAft>
                <a:spcPts val="0"/>
              </a:spcAft>
              <a:buSzPts val="1350"/>
              <a:buChar char="-"/>
            </a:pPr>
            <a:r>
              <a:rPr lang="tr"/>
              <a:t>Birth defects and low birth weights </a:t>
            </a:r>
            <a:endParaRPr/>
          </a:p>
          <a:p>
            <a:pPr marL="457200" lvl="0" indent="-314325" algn="l" rtl="0">
              <a:spcBef>
                <a:spcPts val="0"/>
              </a:spcBef>
              <a:spcAft>
                <a:spcPts val="0"/>
              </a:spcAft>
              <a:buSzPts val="1350"/>
              <a:buChar char="-"/>
            </a:pPr>
            <a:r>
              <a:rPr lang="tr"/>
              <a:t>The risk of developing rickets</a:t>
            </a:r>
            <a:endParaRPr/>
          </a:p>
          <a:p>
            <a:pPr marL="457200" lvl="0" indent="-314325" algn="l" rtl="0">
              <a:spcBef>
                <a:spcPts val="0"/>
              </a:spcBef>
              <a:spcAft>
                <a:spcPts val="0"/>
              </a:spcAft>
              <a:buSzPts val="1350"/>
              <a:buChar char="-"/>
            </a:pPr>
            <a:r>
              <a:rPr lang="tr"/>
              <a:t>Risks of road accidents or even plane crash</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7"/>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tr"/>
              <a:t>What we can do to prevent and reduce problems </a:t>
            </a:r>
            <a:endParaRPr/>
          </a:p>
          <a:p>
            <a:pPr marL="0" lvl="0" indent="0" algn="l" rtl="0">
              <a:spcBef>
                <a:spcPts val="0"/>
              </a:spcBef>
              <a:spcAft>
                <a:spcPts val="0"/>
              </a:spcAft>
              <a:buNone/>
            </a:pPr>
            <a:r>
              <a:rPr lang="tr"/>
              <a:t>such as smog:</a:t>
            </a:r>
            <a:endParaRPr/>
          </a:p>
        </p:txBody>
      </p:sp>
      <p:sp>
        <p:nvSpPr>
          <p:cNvPr id="159" name="Google Shape;159;p17"/>
          <p:cNvSpPr txBox="1">
            <a:spLocks noGrp="1"/>
          </p:cNvSpPr>
          <p:nvPr>
            <p:ph type="body" idx="1"/>
          </p:nvPr>
        </p:nvSpPr>
        <p:spPr>
          <a:xfrm>
            <a:off x="1297500" y="1567550"/>
            <a:ext cx="7038900" cy="3447900"/>
          </a:xfrm>
          <a:prstGeom prst="rect">
            <a:avLst/>
          </a:prstGeom>
        </p:spPr>
        <p:txBody>
          <a:bodyPr spcFirstLastPara="1" wrap="square" lIns="91425" tIns="91425" rIns="91425" bIns="91425" anchor="t" anchorCtr="0">
            <a:normAutofit lnSpcReduction="20000"/>
          </a:bodyPr>
          <a:lstStyle/>
          <a:p>
            <a:pPr marL="457200" lvl="0" indent="-307975" algn="l" rtl="0">
              <a:lnSpc>
                <a:spcPct val="150000"/>
              </a:lnSpc>
              <a:spcBef>
                <a:spcPts val="0"/>
              </a:spcBef>
              <a:spcAft>
                <a:spcPts val="0"/>
              </a:spcAft>
              <a:buClr>
                <a:srgbClr val="1B1B1B"/>
              </a:buClr>
              <a:buSzPts val="1250"/>
              <a:buChar char="●"/>
            </a:pPr>
            <a:r>
              <a:rPr lang="tr" sz="1250">
                <a:solidFill>
                  <a:srgbClr val="1B1B1B"/>
                </a:solidFill>
                <a:highlight>
                  <a:srgbClr val="FFFFFF"/>
                </a:highlight>
              </a:rPr>
              <a:t>Conserve energy - at home, at work, everywhere.</a:t>
            </a:r>
            <a:endParaRPr sz="1250">
              <a:solidFill>
                <a:srgbClr val="1B1B1B"/>
              </a:solidFill>
              <a:highlight>
                <a:srgbClr val="FFFFFF"/>
              </a:highlight>
            </a:endParaRPr>
          </a:p>
          <a:p>
            <a:pPr marL="457200" lvl="0" indent="-307975" algn="l" rtl="0">
              <a:lnSpc>
                <a:spcPct val="150000"/>
              </a:lnSpc>
              <a:spcBef>
                <a:spcPts val="0"/>
              </a:spcBef>
              <a:spcAft>
                <a:spcPts val="0"/>
              </a:spcAft>
              <a:buClr>
                <a:srgbClr val="1B1B1B"/>
              </a:buClr>
              <a:buSzPts val="1250"/>
              <a:buChar char="●"/>
            </a:pPr>
            <a:r>
              <a:rPr lang="tr" sz="1250">
                <a:solidFill>
                  <a:srgbClr val="1B1B1B"/>
                </a:solidFill>
                <a:highlight>
                  <a:srgbClr val="FFFFFF"/>
                </a:highlight>
              </a:rPr>
              <a:t>Look for the ENERGY STAR label when buying home or office equipment.</a:t>
            </a:r>
            <a:endParaRPr sz="1250">
              <a:solidFill>
                <a:srgbClr val="1B1B1B"/>
              </a:solidFill>
              <a:highlight>
                <a:srgbClr val="FFFFFF"/>
              </a:highlight>
            </a:endParaRPr>
          </a:p>
          <a:p>
            <a:pPr marL="457200" lvl="0" indent="-307975" algn="l" rtl="0">
              <a:lnSpc>
                <a:spcPct val="150000"/>
              </a:lnSpc>
              <a:spcBef>
                <a:spcPts val="0"/>
              </a:spcBef>
              <a:spcAft>
                <a:spcPts val="0"/>
              </a:spcAft>
              <a:buClr>
                <a:srgbClr val="1B1B1B"/>
              </a:buClr>
              <a:buSzPts val="1250"/>
              <a:buChar char="●"/>
            </a:pPr>
            <a:r>
              <a:rPr lang="tr" sz="1250">
                <a:solidFill>
                  <a:srgbClr val="1B1B1B"/>
                </a:solidFill>
                <a:highlight>
                  <a:srgbClr val="FFFFFF"/>
                </a:highlight>
              </a:rPr>
              <a:t>Carpool, use public transportation, bike, or walk whenever possible.</a:t>
            </a:r>
            <a:endParaRPr sz="1250">
              <a:solidFill>
                <a:srgbClr val="1B1B1B"/>
              </a:solidFill>
              <a:highlight>
                <a:srgbClr val="FFFFFF"/>
              </a:highlight>
            </a:endParaRPr>
          </a:p>
          <a:p>
            <a:pPr marL="457200" lvl="0" indent="-307975" algn="l" rtl="0">
              <a:lnSpc>
                <a:spcPct val="150000"/>
              </a:lnSpc>
              <a:spcBef>
                <a:spcPts val="0"/>
              </a:spcBef>
              <a:spcAft>
                <a:spcPts val="0"/>
              </a:spcAft>
              <a:buClr>
                <a:srgbClr val="1B1B1B"/>
              </a:buClr>
              <a:buSzPts val="1250"/>
              <a:buChar char="●"/>
            </a:pPr>
            <a:r>
              <a:rPr lang="tr" sz="1250">
                <a:solidFill>
                  <a:srgbClr val="1B1B1B"/>
                </a:solidFill>
                <a:highlight>
                  <a:srgbClr val="FFFFFF"/>
                </a:highlight>
              </a:rPr>
              <a:t>Follow gasoline refueling instructions for efficient vapor recovery, being careful not to spill fuel and always tightening your gas cap securely.</a:t>
            </a:r>
            <a:endParaRPr sz="1250">
              <a:solidFill>
                <a:srgbClr val="1B1B1B"/>
              </a:solidFill>
              <a:highlight>
                <a:srgbClr val="FFFFFF"/>
              </a:highlight>
            </a:endParaRPr>
          </a:p>
          <a:p>
            <a:pPr marL="457200" lvl="0" indent="-307975" algn="l" rtl="0">
              <a:lnSpc>
                <a:spcPct val="150000"/>
              </a:lnSpc>
              <a:spcBef>
                <a:spcPts val="0"/>
              </a:spcBef>
              <a:spcAft>
                <a:spcPts val="0"/>
              </a:spcAft>
              <a:buClr>
                <a:srgbClr val="1B1B1B"/>
              </a:buClr>
              <a:buSzPts val="1250"/>
              <a:buChar char="●"/>
            </a:pPr>
            <a:r>
              <a:rPr lang="tr" sz="1250">
                <a:solidFill>
                  <a:srgbClr val="1B1B1B"/>
                </a:solidFill>
                <a:highlight>
                  <a:srgbClr val="FFFFFF"/>
                </a:highlight>
              </a:rPr>
              <a:t>Consider purchasing portable gasoline containers labeled “spill-proof,” where available.</a:t>
            </a:r>
            <a:endParaRPr sz="1250">
              <a:solidFill>
                <a:srgbClr val="1B1B1B"/>
              </a:solidFill>
              <a:highlight>
                <a:srgbClr val="FFFFFF"/>
              </a:highlight>
            </a:endParaRPr>
          </a:p>
          <a:p>
            <a:pPr marL="457200" lvl="0" indent="-307975" algn="l" rtl="0">
              <a:lnSpc>
                <a:spcPct val="150000"/>
              </a:lnSpc>
              <a:spcBef>
                <a:spcPts val="0"/>
              </a:spcBef>
              <a:spcAft>
                <a:spcPts val="0"/>
              </a:spcAft>
              <a:buClr>
                <a:srgbClr val="1B1B1B"/>
              </a:buClr>
              <a:buSzPts val="1250"/>
              <a:buChar char="●"/>
            </a:pPr>
            <a:r>
              <a:rPr lang="tr" sz="1250">
                <a:solidFill>
                  <a:srgbClr val="1B1B1B"/>
                </a:solidFill>
                <a:highlight>
                  <a:srgbClr val="FFFFFF"/>
                </a:highlight>
              </a:rPr>
              <a:t>Keep car, boat, and other engines properly tuned.</a:t>
            </a:r>
            <a:endParaRPr sz="1250">
              <a:solidFill>
                <a:srgbClr val="1B1B1B"/>
              </a:solidFill>
              <a:highlight>
                <a:srgbClr val="FFFFFF"/>
              </a:highlight>
            </a:endParaRPr>
          </a:p>
          <a:p>
            <a:pPr marL="457200" lvl="0" indent="-307975" algn="l" rtl="0">
              <a:lnSpc>
                <a:spcPct val="150000"/>
              </a:lnSpc>
              <a:spcBef>
                <a:spcPts val="0"/>
              </a:spcBef>
              <a:spcAft>
                <a:spcPts val="0"/>
              </a:spcAft>
              <a:buClr>
                <a:srgbClr val="1B1B1B"/>
              </a:buClr>
              <a:buSzPts val="1250"/>
              <a:buChar char="●"/>
            </a:pPr>
            <a:r>
              <a:rPr lang="tr" sz="1250">
                <a:solidFill>
                  <a:srgbClr val="1B1B1B"/>
                </a:solidFill>
                <a:highlight>
                  <a:srgbClr val="FFFFFF"/>
                </a:highlight>
              </a:rPr>
              <a:t>Be sure your tires are properly inflated.</a:t>
            </a:r>
            <a:endParaRPr sz="1250">
              <a:solidFill>
                <a:srgbClr val="1B1B1B"/>
              </a:solidFill>
              <a:highlight>
                <a:srgbClr val="FFFFFF"/>
              </a:highlight>
            </a:endParaRPr>
          </a:p>
          <a:p>
            <a:pPr marL="457200" lvl="0" indent="-307975" algn="l" rtl="0">
              <a:lnSpc>
                <a:spcPct val="150000"/>
              </a:lnSpc>
              <a:spcBef>
                <a:spcPts val="0"/>
              </a:spcBef>
              <a:spcAft>
                <a:spcPts val="0"/>
              </a:spcAft>
              <a:buClr>
                <a:srgbClr val="1B1B1B"/>
              </a:buClr>
              <a:buSzPts val="1250"/>
              <a:buChar char="●"/>
            </a:pPr>
            <a:r>
              <a:rPr lang="tr" sz="1250">
                <a:solidFill>
                  <a:srgbClr val="1B1B1B"/>
                </a:solidFill>
                <a:highlight>
                  <a:srgbClr val="FFFFFF"/>
                </a:highlight>
              </a:rPr>
              <a:t>Use environmentally safe paints and cleaning products whenever possible.</a:t>
            </a:r>
            <a:endParaRPr sz="1250">
              <a:solidFill>
                <a:srgbClr val="1B1B1B"/>
              </a:solidFill>
              <a:highlight>
                <a:srgbClr val="FFFFFF"/>
              </a:highlight>
            </a:endParaRPr>
          </a:p>
          <a:p>
            <a:pPr marL="457200" lvl="0" indent="-307975" algn="l" rtl="0">
              <a:lnSpc>
                <a:spcPct val="150000"/>
              </a:lnSpc>
              <a:spcBef>
                <a:spcPts val="0"/>
              </a:spcBef>
              <a:spcAft>
                <a:spcPts val="0"/>
              </a:spcAft>
              <a:buClr>
                <a:srgbClr val="1B1B1B"/>
              </a:buClr>
              <a:buSzPts val="1250"/>
              <a:buChar char="●"/>
            </a:pPr>
            <a:r>
              <a:rPr lang="tr" sz="1250">
                <a:solidFill>
                  <a:srgbClr val="1B1B1B"/>
                </a:solidFill>
                <a:highlight>
                  <a:srgbClr val="FFFFFF"/>
                </a:highlight>
              </a:rPr>
              <a:t>Mulch or compost leaves and yard waste.</a:t>
            </a:r>
            <a:endParaRPr sz="1250">
              <a:solidFill>
                <a:srgbClr val="1B1B1B"/>
              </a:solidFill>
              <a:highlight>
                <a:srgbClr val="FFFFFF"/>
              </a:highlight>
            </a:endParaRPr>
          </a:p>
          <a:p>
            <a:pPr marL="457200" lvl="0" indent="-307975" algn="l" rtl="0">
              <a:lnSpc>
                <a:spcPct val="150000"/>
              </a:lnSpc>
              <a:spcBef>
                <a:spcPts val="0"/>
              </a:spcBef>
              <a:spcAft>
                <a:spcPts val="0"/>
              </a:spcAft>
              <a:buClr>
                <a:srgbClr val="1B1B1B"/>
              </a:buClr>
              <a:buSzPts val="1250"/>
              <a:buChar char="●"/>
            </a:pPr>
            <a:r>
              <a:rPr lang="tr" sz="1250">
                <a:solidFill>
                  <a:srgbClr val="1B1B1B"/>
                </a:solidFill>
                <a:highlight>
                  <a:srgbClr val="FFFFFF"/>
                </a:highlight>
              </a:rPr>
              <a:t>Consider using gas logs instead of wood.</a:t>
            </a:r>
            <a:endParaRPr sz="1250">
              <a:solidFill>
                <a:srgbClr val="1B1B1B"/>
              </a:solidFill>
              <a:highlight>
                <a:srgbClr val="FFFFFF"/>
              </a:highlight>
            </a:endParaRPr>
          </a:p>
          <a:p>
            <a:pPr marL="0" lvl="0" indent="0" algn="l" rtl="0">
              <a:spcBef>
                <a:spcPts val="1300"/>
              </a:spcBef>
              <a:spcAft>
                <a:spcPts val="2300"/>
              </a:spcAft>
              <a:buNone/>
            </a:pPr>
            <a:endParaRPr/>
          </a:p>
        </p:txBody>
      </p:sp>
    </p:spTree>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457</Words>
  <Application>Microsoft Office PowerPoint</Application>
  <PresentationFormat>Ekran Gösterisi (16:9)</PresentationFormat>
  <Paragraphs>31</Paragraphs>
  <Slides>5</Slides>
  <Notes>5</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Montserrat</vt:lpstr>
      <vt:lpstr>Lato</vt:lpstr>
      <vt:lpstr>Focus</vt:lpstr>
      <vt:lpstr>Smog Level is a serious problem</vt:lpstr>
      <vt:lpstr>Smog level in Zonguldak </vt:lpstr>
      <vt:lpstr>You probably know that smog has a negative impact on human health, as it makes it hard to breathe and causes various conditions like asthma, circulatory problems etc. But how does smog affect the environment, exactly? The main environmental effects of smog come as follows:</vt:lpstr>
      <vt:lpstr>Effects on Human Health: </vt:lpstr>
      <vt:lpstr>What we can do to prevent and reduce problems  such as smog: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Smog Level is a serious problem</dc:title>
  <cp:lastModifiedBy>Hüseyin</cp:lastModifiedBy>
  <cp:revision>1</cp:revision>
  <dcterms:modified xsi:type="dcterms:W3CDTF">2023-06-07T06:38:36Z</dcterms:modified>
</cp:coreProperties>
</file>