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65" r:id="rId2"/>
    <p:sldId id="264" r:id="rId3"/>
    <p:sldId id="258" r:id="rId4"/>
    <p:sldId id="259" r:id="rId5"/>
    <p:sldId id="260" r:id="rId6"/>
    <p:sldId id="267" r:id="rId7"/>
    <p:sldId id="268" r:id="rId8"/>
    <p:sldId id="269" r:id="rId9"/>
    <p:sldId id="273" r:id="rId10"/>
    <p:sldId id="272" r:id="rId11"/>
    <p:sldId id="27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06.06.2023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52982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06.06.2023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18667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06.06.2023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30982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06.06.2023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1157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06.06.2023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17340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06.06.2023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14435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06.06.2023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10913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06.06.2023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3960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06.06.2023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28822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06.06.2023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69493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06.06.2023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18935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06.06.2023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041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06.06.2023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8143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06.06.2023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25436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06.06.2023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8766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06.06.2023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92072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06.06.2023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601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06.06.2023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32811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06.06.2023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49287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363E8AD-4F80-492A-97A9-79DD5BB5D54F}" type="datetimeFigureOut">
              <a:rPr lang="ro-RO" smtClean="0"/>
              <a:t>06.06.2023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7220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mediu.ro/" TargetMode="External"/><Relationship Id="rId2" Type="http://schemas.openxmlformats.org/officeDocument/2006/relationships/hyperlink" Target="http://apmbn.anpm.ro/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calitateaer.ro/public/home-page/?__locale=ro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647957F-A454-F68D-61E6-E16CE2F62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Imagine 4" descr="O imagine care conține cer, în aer liber, zi&#10;&#10;Descriere generată automat">
            <a:extLst>
              <a:ext uri="{FF2B5EF4-FFF2-40B4-BE49-F238E27FC236}">
                <a16:creationId xmlns:a16="http://schemas.microsoft.com/office/drawing/2014/main" id="{A28E9F30-4CFA-462A-0A58-0B5F446194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7" y="0"/>
            <a:ext cx="12184726" cy="693896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90FBA5-F75B-4C2C-AE6A-523E481A1710}"/>
              </a:ext>
            </a:extLst>
          </p:cNvPr>
          <p:cNvSpPr txBox="1"/>
          <p:nvPr/>
        </p:nvSpPr>
        <p:spPr>
          <a:xfrm>
            <a:off x="1580225" y="178694"/>
            <a:ext cx="8833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SMOG LEVEL IN MY REGION/COUNTRY (ROMANIA)</a:t>
            </a:r>
            <a:endParaRPr lang="ro-RO" sz="2800" dirty="0"/>
          </a:p>
        </p:txBody>
      </p:sp>
    </p:spTree>
    <p:extLst>
      <p:ext uri="{BB962C8B-B14F-4D97-AF65-F5344CB8AC3E}">
        <p14:creationId xmlns:p14="http://schemas.microsoft.com/office/powerpoint/2010/main" val="2095721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93A7F-11C2-49F5-802F-26367A20A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 on our lifestyle to reduce smog</a:t>
            </a:r>
            <a:endParaRPr lang="ro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A150E-8045-4DC9-A801-9D1AE843E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Reduce energy consumption</a:t>
            </a:r>
          </a:p>
          <a:p>
            <a:r>
              <a:rPr lang="en-GB" dirty="0"/>
              <a:t>Choosing alternative energy sources (solar/wind)</a:t>
            </a:r>
          </a:p>
          <a:p>
            <a:r>
              <a:rPr lang="en-GB" dirty="0"/>
              <a:t>Plant more trees</a:t>
            </a:r>
          </a:p>
          <a:p>
            <a:r>
              <a:rPr lang="en-GB" dirty="0"/>
              <a:t>Support green spaces in urban areas by filtering out pollutants from air</a:t>
            </a:r>
          </a:p>
          <a:p>
            <a:r>
              <a:rPr lang="en-GB" dirty="0"/>
              <a:t>Use environmentally-friendly products and means of transport (electrical cars, bikes etc.)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012250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4380A-64E8-4285-9D69-EB527FEBB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Works cited</a:t>
            </a:r>
            <a:endParaRPr lang="ro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6D6F0-D635-4B57-B8D4-C5EA464FB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>
                <a:ea typeface="+mn-lt"/>
                <a:cs typeface="+mn-lt"/>
                <a:hlinkClick r:id="rId2"/>
              </a:rPr>
              <a:t>http://apmbn.anpm.ro/</a:t>
            </a:r>
            <a:endParaRPr lang="en-GB" dirty="0">
              <a:ea typeface="+mn-lt"/>
              <a:cs typeface="+mn-lt"/>
            </a:endParaRPr>
          </a:p>
          <a:p>
            <a:r>
              <a:rPr lang="ro-RO" dirty="0">
                <a:hlinkClick r:id="rId3"/>
              </a:rPr>
              <a:t>http://www.mmediu.ro/</a:t>
            </a:r>
            <a:endParaRPr lang="en-GB" dirty="0"/>
          </a:p>
          <a:p>
            <a:r>
              <a:rPr lang="ro-RO" dirty="0">
                <a:hlinkClick r:id="rId4"/>
              </a:rPr>
              <a:t>https://www.calitateaer.ro/public/home-page/?__locale=ro</a:t>
            </a:r>
            <a:endParaRPr lang="en-GB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784524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0CD7F-BC99-42CB-A58F-307C0FDD1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Romanian team</a:t>
            </a:r>
            <a:endParaRPr lang="ro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514CF-3752-454C-B3F0-14ABE6C33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Anamaria </a:t>
            </a:r>
            <a:r>
              <a:rPr lang="en-GB" dirty="0" err="1"/>
              <a:t>Ilieş</a:t>
            </a:r>
            <a:r>
              <a:rPr lang="en-GB" dirty="0"/>
              <a:t> </a:t>
            </a:r>
          </a:p>
          <a:p>
            <a:r>
              <a:rPr lang="en-GB" dirty="0" err="1"/>
              <a:t>Elisabeta</a:t>
            </a:r>
            <a:r>
              <a:rPr lang="en-GB" dirty="0"/>
              <a:t> Pop</a:t>
            </a:r>
          </a:p>
          <a:p>
            <a:r>
              <a:rPr lang="en-GB" dirty="0" err="1"/>
              <a:t>Horaţiu</a:t>
            </a:r>
            <a:r>
              <a:rPr lang="en-GB" dirty="0"/>
              <a:t> </a:t>
            </a:r>
            <a:r>
              <a:rPr lang="en-GB" dirty="0" err="1"/>
              <a:t>Găurean</a:t>
            </a:r>
            <a:endParaRPr lang="en-GB" dirty="0"/>
          </a:p>
          <a:p>
            <a:r>
              <a:rPr lang="en-GB" dirty="0" err="1"/>
              <a:t>Nicu</a:t>
            </a:r>
            <a:r>
              <a:rPr lang="en-GB" dirty="0"/>
              <a:t> </a:t>
            </a:r>
            <a:r>
              <a:rPr lang="en-GB" dirty="0" err="1"/>
              <a:t>Burduhos</a:t>
            </a:r>
            <a:endParaRPr lang="en-GB" dirty="0"/>
          </a:p>
          <a:p>
            <a:r>
              <a:rPr lang="en-GB" dirty="0"/>
              <a:t>Daniel </a:t>
            </a:r>
            <a:r>
              <a:rPr lang="en-GB" dirty="0" err="1"/>
              <a:t>Leşan</a:t>
            </a:r>
            <a:endParaRPr lang="en-GB" dirty="0"/>
          </a:p>
          <a:p>
            <a:r>
              <a:rPr lang="en-GB" dirty="0"/>
              <a:t>Mario </a:t>
            </a:r>
            <a:r>
              <a:rPr lang="en-GB" dirty="0" err="1"/>
              <a:t>Toader</a:t>
            </a:r>
            <a:endParaRPr lang="en-GB" dirty="0"/>
          </a:p>
          <a:p>
            <a:r>
              <a:rPr lang="en-GB" dirty="0"/>
              <a:t>Marian </a:t>
            </a:r>
            <a:r>
              <a:rPr lang="en-GB" dirty="0" err="1"/>
              <a:t>Ostace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A6BCE5-5E25-4D63-8661-970B717E3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738" y="2636108"/>
            <a:ext cx="5067300" cy="288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B2CC06-D374-47B9-8327-BB28410BF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880" y="2214694"/>
            <a:ext cx="2295525" cy="37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0254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06AEE9F-EC4B-E844-E92F-1A54C44B9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4000" dirty="0">
                <a:solidFill>
                  <a:srgbClr val="000000"/>
                </a:solidFill>
                <a:latin typeface="Consolas"/>
              </a:rPr>
              <a:t>            </a:t>
            </a:r>
            <a:r>
              <a:rPr lang="en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smog?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D3389E7-A9D7-210A-4567-FF187621A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ro-RO" dirty="0">
                <a:ea typeface="+mn-lt"/>
                <a:cs typeface="+mn-lt"/>
              </a:rPr>
              <a:t>Smog </a:t>
            </a:r>
            <a:r>
              <a:rPr lang="ro-RO" dirty="0" err="1">
                <a:ea typeface="+mn-lt"/>
                <a:cs typeface="+mn-lt"/>
              </a:rPr>
              <a:t>is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the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result</a:t>
            </a:r>
            <a:r>
              <a:rPr lang="ro-RO" dirty="0">
                <a:ea typeface="+mn-lt"/>
                <a:cs typeface="+mn-lt"/>
              </a:rPr>
              <a:t> of </a:t>
            </a:r>
            <a:r>
              <a:rPr lang="ro-RO" dirty="0" err="1">
                <a:ea typeface="+mn-lt"/>
                <a:cs typeface="+mn-lt"/>
              </a:rPr>
              <a:t>large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amounts</a:t>
            </a:r>
            <a:r>
              <a:rPr lang="ro-RO" dirty="0">
                <a:ea typeface="+mn-lt"/>
                <a:cs typeface="+mn-lt"/>
              </a:rPr>
              <a:t> of </a:t>
            </a:r>
            <a:r>
              <a:rPr lang="ro-RO" dirty="0" err="1">
                <a:ea typeface="+mn-lt"/>
                <a:cs typeface="+mn-lt"/>
              </a:rPr>
              <a:t>air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pollution</a:t>
            </a:r>
            <a:r>
              <a:rPr lang="ro-RO" dirty="0">
                <a:ea typeface="+mn-lt"/>
                <a:cs typeface="+mn-lt"/>
              </a:rPr>
              <a:t>, </a:t>
            </a:r>
            <a:r>
              <a:rPr lang="ro-RO" dirty="0" err="1">
                <a:ea typeface="+mn-lt"/>
                <a:cs typeface="+mn-lt"/>
              </a:rPr>
              <a:t>especially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from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the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smoke</a:t>
            </a:r>
            <a:r>
              <a:rPr lang="ro-RO" dirty="0">
                <a:ea typeface="+mn-lt"/>
                <a:cs typeface="+mn-lt"/>
              </a:rPr>
              <a:t> of </a:t>
            </a:r>
            <a:r>
              <a:rPr lang="ro-RO" dirty="0" err="1">
                <a:ea typeface="+mn-lt"/>
                <a:cs typeface="+mn-lt"/>
              </a:rPr>
              <a:t>burning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coal</a:t>
            </a:r>
            <a:r>
              <a:rPr lang="ro-RO" dirty="0">
                <a:ea typeface="+mn-lt"/>
                <a:cs typeface="+mn-lt"/>
              </a:rPr>
              <a:t>, </a:t>
            </a:r>
            <a:r>
              <a:rPr lang="ro-RO" dirty="0" err="1">
                <a:ea typeface="+mn-lt"/>
                <a:cs typeface="+mn-lt"/>
              </a:rPr>
              <a:t>although</a:t>
            </a:r>
            <a:r>
              <a:rPr lang="ro-RO" dirty="0">
                <a:ea typeface="+mn-lt"/>
                <a:cs typeface="+mn-lt"/>
              </a:rPr>
              <a:t> it </a:t>
            </a:r>
            <a:r>
              <a:rPr lang="ro-RO" dirty="0" err="1">
                <a:ea typeface="+mn-lt"/>
                <a:cs typeface="+mn-lt"/>
              </a:rPr>
              <a:t>is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also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due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to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the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emission</a:t>
            </a:r>
            <a:r>
              <a:rPr lang="ro-RO" dirty="0">
                <a:ea typeface="+mn-lt"/>
                <a:cs typeface="+mn-lt"/>
              </a:rPr>
              <a:t> of </a:t>
            </a:r>
            <a:r>
              <a:rPr lang="ro-RO" dirty="0" err="1">
                <a:ea typeface="+mn-lt"/>
                <a:cs typeface="+mn-lt"/>
              </a:rPr>
              <a:t>gases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produced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by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industries</a:t>
            </a:r>
            <a:r>
              <a:rPr lang="ro-RO" dirty="0">
                <a:ea typeface="+mn-lt"/>
                <a:cs typeface="+mn-lt"/>
              </a:rPr>
              <a:t> or </a:t>
            </a:r>
            <a:r>
              <a:rPr lang="ro-RO" dirty="0" err="1">
                <a:ea typeface="+mn-lt"/>
                <a:cs typeface="+mn-lt"/>
              </a:rPr>
              <a:t>factories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and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cars</a:t>
            </a:r>
            <a:r>
              <a:rPr lang="ro-RO" dirty="0">
                <a:ea typeface="+mn-lt"/>
                <a:cs typeface="+mn-lt"/>
              </a:rPr>
              <a:t>.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738680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0D567F6-6315-6763-90E9-797E09F2D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sz="3600" dirty="0">
                <a:solidFill>
                  <a:srgbClr val="000000"/>
                </a:solidFill>
                <a:latin typeface="Consolas"/>
              </a:rPr>
              <a:t>         </a:t>
            </a:r>
            <a:r>
              <a:rPr lang="en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Types of smog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3E50E47-EC3F-828C-CFBD-ECA96179A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" dirty="0">
                <a:ea typeface="+mn-lt"/>
                <a:cs typeface="+mn-lt"/>
              </a:rPr>
              <a:t>Ice smog (Alaska) – mixture of gaseous pollutants, dust particles and ice crystals</a:t>
            </a:r>
          </a:p>
          <a:p>
            <a:pPr algn="just"/>
            <a:r>
              <a:rPr lang="en" dirty="0">
                <a:ea typeface="+mn-lt"/>
                <a:cs typeface="+mn-lt"/>
              </a:rPr>
              <a:t>Photochemical smog (Los Angeles) – is formed during the presence of intense solar radiation, very high temperature values and thermal inversions</a:t>
            </a:r>
          </a:p>
          <a:p>
            <a:pPr algn="just"/>
            <a:r>
              <a:rPr lang="en" dirty="0">
                <a:ea typeface="+mn-lt"/>
                <a:cs typeface="+mn-lt"/>
              </a:rPr>
              <a:t>Wet smog (London) – the combination of fog and smoke as well as production emissions.</a:t>
            </a:r>
          </a:p>
        </p:txBody>
      </p:sp>
    </p:spTree>
    <p:extLst>
      <p:ext uri="{BB962C8B-B14F-4D97-AF65-F5344CB8AC3E}">
        <p14:creationId xmlns:p14="http://schemas.microsoft.com/office/powerpoint/2010/main" val="4146564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231E837-60A6-E25D-F9EC-EB8613D94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>
                <a:ea typeface="+mj-lt"/>
                <a:cs typeface="+mj-lt"/>
              </a:rPr>
              <a:t>               </a:t>
            </a:r>
            <a:r>
              <a:rPr lang="ro-RO" sz="4000" dirty="0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Smog </a:t>
            </a:r>
            <a:r>
              <a:rPr lang="ro-RO" sz="4000" dirty="0" err="1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level</a:t>
            </a:r>
            <a:r>
              <a:rPr lang="ro-RO" sz="4000" dirty="0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 in </a:t>
            </a:r>
            <a:r>
              <a:rPr lang="en-GB" sz="4000" dirty="0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ROMANIA</a:t>
            </a:r>
            <a:endParaRPr lang="ro-RO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EAFA8399-8F01-2F4A-0115-EF5EFF6F8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algn="just"/>
            <a:r>
              <a:rPr lang="en-GB" dirty="0">
                <a:ea typeface="+mn-lt"/>
                <a:cs typeface="+mn-lt"/>
              </a:rPr>
              <a:t>Ensured based on t</a:t>
            </a:r>
            <a:r>
              <a:rPr lang="ro-RO" dirty="0" err="1">
                <a:ea typeface="+mn-lt"/>
                <a:cs typeface="+mn-lt"/>
              </a:rPr>
              <a:t>he</a:t>
            </a:r>
            <a:r>
              <a:rPr lang="ro-RO" dirty="0">
                <a:ea typeface="+mn-lt"/>
                <a:cs typeface="+mn-lt"/>
              </a:rPr>
              <a:t> National </a:t>
            </a:r>
            <a:r>
              <a:rPr lang="ro-RO" dirty="0" err="1">
                <a:ea typeface="+mn-lt"/>
                <a:cs typeface="+mn-lt"/>
              </a:rPr>
              <a:t>System</a:t>
            </a:r>
            <a:r>
              <a:rPr lang="ro-RO" dirty="0">
                <a:ea typeface="+mn-lt"/>
                <a:cs typeface="+mn-lt"/>
              </a:rPr>
              <a:t> for </a:t>
            </a:r>
            <a:r>
              <a:rPr lang="ro-RO" dirty="0" err="1">
                <a:ea typeface="+mn-lt"/>
                <a:cs typeface="+mn-lt"/>
              </a:rPr>
              <a:t>the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Evaluation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and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Integrated</a:t>
            </a:r>
            <a:r>
              <a:rPr lang="ro-RO" dirty="0">
                <a:ea typeface="+mn-lt"/>
                <a:cs typeface="+mn-lt"/>
              </a:rPr>
              <a:t> Management of Air Quality (SNEGICA)</a:t>
            </a:r>
            <a:endParaRPr lang="ro-RO" dirty="0">
              <a:cs typeface="Calibri" panose="020F0502020204030204"/>
            </a:endParaRPr>
          </a:p>
          <a:p>
            <a:pPr algn="just"/>
            <a:r>
              <a:rPr lang="ro-RO" dirty="0">
                <a:ea typeface="+mn-lt"/>
                <a:cs typeface="+mn-lt"/>
              </a:rPr>
              <a:t>SNEGICA </a:t>
            </a:r>
            <a:r>
              <a:rPr lang="ro-RO" dirty="0" err="1">
                <a:ea typeface="+mn-lt"/>
                <a:cs typeface="+mn-lt"/>
              </a:rPr>
              <a:t>implements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the</a:t>
            </a:r>
            <a:r>
              <a:rPr lang="ro-RO" dirty="0">
                <a:ea typeface="+mn-lt"/>
                <a:cs typeface="+mn-lt"/>
              </a:rPr>
              <a:t> ambient </a:t>
            </a:r>
            <a:r>
              <a:rPr lang="ro-RO" dirty="0" err="1">
                <a:ea typeface="+mn-lt"/>
                <a:cs typeface="+mn-lt"/>
              </a:rPr>
              <a:t>air</a:t>
            </a:r>
            <a:r>
              <a:rPr lang="ro-RO" dirty="0">
                <a:ea typeface="+mn-lt"/>
                <a:cs typeface="+mn-lt"/>
              </a:rPr>
              <a:t> quality </a:t>
            </a:r>
            <a:r>
              <a:rPr lang="ro-RO" dirty="0" err="1">
                <a:ea typeface="+mn-lt"/>
                <a:cs typeface="+mn-lt"/>
              </a:rPr>
              <a:t>law</a:t>
            </a:r>
            <a:r>
              <a:rPr lang="ro-RO" dirty="0">
                <a:ea typeface="+mn-lt"/>
                <a:cs typeface="+mn-lt"/>
              </a:rPr>
              <a:t>. SNEGICA </a:t>
            </a:r>
            <a:r>
              <a:rPr lang="ro-RO" dirty="0" err="1">
                <a:ea typeface="+mn-lt"/>
                <a:cs typeface="+mn-lt"/>
              </a:rPr>
              <a:t>ensures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the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organizational</a:t>
            </a:r>
            <a:r>
              <a:rPr lang="ro-RO" dirty="0">
                <a:ea typeface="+mn-lt"/>
                <a:cs typeface="+mn-lt"/>
              </a:rPr>
              <a:t>, </a:t>
            </a:r>
            <a:r>
              <a:rPr lang="ro-RO" dirty="0" err="1">
                <a:ea typeface="+mn-lt"/>
                <a:cs typeface="+mn-lt"/>
              </a:rPr>
              <a:t>institutional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and</a:t>
            </a:r>
            <a:r>
              <a:rPr lang="ro-RO" dirty="0">
                <a:ea typeface="+mn-lt"/>
                <a:cs typeface="+mn-lt"/>
              </a:rPr>
              <a:t> legal </a:t>
            </a:r>
            <a:r>
              <a:rPr lang="ro-RO" dirty="0" err="1">
                <a:ea typeface="+mn-lt"/>
                <a:cs typeface="+mn-lt"/>
              </a:rPr>
              <a:t>cooperation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framework</a:t>
            </a:r>
            <a:r>
              <a:rPr lang="ro-RO" dirty="0">
                <a:ea typeface="+mn-lt"/>
                <a:cs typeface="+mn-lt"/>
              </a:rPr>
              <a:t> of </a:t>
            </a:r>
            <a:r>
              <a:rPr lang="ro-RO" dirty="0" err="1">
                <a:ea typeface="+mn-lt"/>
                <a:cs typeface="+mn-lt"/>
              </a:rPr>
              <a:t>authorities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and</a:t>
            </a:r>
            <a:r>
              <a:rPr lang="ro-RO" dirty="0">
                <a:ea typeface="+mn-lt"/>
                <a:cs typeface="+mn-lt"/>
              </a:rPr>
              <a:t> public </a:t>
            </a:r>
            <a:r>
              <a:rPr lang="ro-RO" dirty="0" err="1">
                <a:ea typeface="+mn-lt"/>
                <a:cs typeface="+mn-lt"/>
              </a:rPr>
              <a:t>institutions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with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competences</a:t>
            </a:r>
            <a:r>
              <a:rPr lang="ro-RO" dirty="0">
                <a:ea typeface="+mn-lt"/>
                <a:cs typeface="+mn-lt"/>
              </a:rPr>
              <a:t> in </a:t>
            </a:r>
            <a:r>
              <a:rPr lang="ro-RO" dirty="0" err="1">
                <a:ea typeface="+mn-lt"/>
                <a:cs typeface="+mn-lt"/>
              </a:rPr>
              <a:t>the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field</a:t>
            </a:r>
            <a:r>
              <a:rPr lang="ro-RO" dirty="0">
                <a:ea typeface="+mn-lt"/>
                <a:cs typeface="+mn-lt"/>
              </a:rPr>
              <a:t> for </a:t>
            </a:r>
            <a:r>
              <a:rPr lang="ro-RO" dirty="0" err="1">
                <a:ea typeface="+mn-lt"/>
                <a:cs typeface="+mn-lt"/>
              </a:rPr>
              <a:t>the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purpose</a:t>
            </a:r>
            <a:r>
              <a:rPr lang="ro-RO" dirty="0">
                <a:ea typeface="+mn-lt"/>
                <a:cs typeface="+mn-lt"/>
              </a:rPr>
              <a:t> of </a:t>
            </a:r>
            <a:r>
              <a:rPr lang="ro-RO" dirty="0" err="1">
                <a:ea typeface="+mn-lt"/>
                <a:cs typeface="+mn-lt"/>
              </a:rPr>
              <a:t>evaluating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and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managing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the</a:t>
            </a:r>
            <a:r>
              <a:rPr lang="ro-RO" dirty="0">
                <a:ea typeface="+mn-lt"/>
                <a:cs typeface="+mn-lt"/>
              </a:rPr>
              <a:t> quality of </a:t>
            </a:r>
            <a:r>
              <a:rPr lang="ro-RO" dirty="0" err="1">
                <a:ea typeface="+mn-lt"/>
                <a:cs typeface="+mn-lt"/>
              </a:rPr>
              <a:t>the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surrounding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air</a:t>
            </a:r>
            <a:r>
              <a:rPr lang="ro-RO" dirty="0">
                <a:ea typeface="+mn-lt"/>
                <a:cs typeface="+mn-lt"/>
              </a:rPr>
              <a:t>, in a </a:t>
            </a:r>
            <a:r>
              <a:rPr lang="ro-RO" dirty="0" err="1">
                <a:ea typeface="+mn-lt"/>
                <a:cs typeface="+mn-lt"/>
              </a:rPr>
              <a:t>unitary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manner</a:t>
            </a:r>
            <a:r>
              <a:rPr lang="ro-RO" dirty="0">
                <a:ea typeface="+mn-lt"/>
                <a:cs typeface="+mn-lt"/>
              </a:rPr>
              <a:t>, </a:t>
            </a:r>
            <a:r>
              <a:rPr lang="ro-RO" dirty="0" err="1">
                <a:ea typeface="+mn-lt"/>
                <a:cs typeface="+mn-lt"/>
              </a:rPr>
              <a:t>throughout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the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territory</a:t>
            </a:r>
            <a:r>
              <a:rPr lang="ro-RO" dirty="0">
                <a:ea typeface="+mn-lt"/>
                <a:cs typeface="+mn-lt"/>
              </a:rPr>
              <a:t> of Romania, as </a:t>
            </a:r>
            <a:r>
              <a:rPr lang="ro-RO" dirty="0" err="1">
                <a:ea typeface="+mn-lt"/>
                <a:cs typeface="+mn-lt"/>
              </a:rPr>
              <a:t>well</a:t>
            </a:r>
            <a:r>
              <a:rPr lang="ro-RO" dirty="0">
                <a:ea typeface="+mn-lt"/>
                <a:cs typeface="+mn-lt"/>
              </a:rPr>
              <a:t> as for </a:t>
            </a:r>
            <a:r>
              <a:rPr lang="ro-RO" dirty="0" err="1">
                <a:ea typeface="+mn-lt"/>
                <a:cs typeface="+mn-lt"/>
              </a:rPr>
              <a:t>informing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the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population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and</a:t>
            </a:r>
            <a:r>
              <a:rPr lang="ro-RO" dirty="0">
                <a:ea typeface="+mn-lt"/>
                <a:cs typeface="+mn-lt"/>
              </a:rPr>
              <a:t> European </a:t>
            </a:r>
            <a:r>
              <a:rPr lang="ro-RO" dirty="0" err="1">
                <a:ea typeface="+mn-lt"/>
                <a:cs typeface="+mn-lt"/>
              </a:rPr>
              <a:t>and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international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bodies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regarding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the</a:t>
            </a:r>
            <a:r>
              <a:rPr lang="ro-RO" dirty="0">
                <a:ea typeface="+mn-lt"/>
                <a:cs typeface="+mn-lt"/>
              </a:rPr>
              <a:t> quality </a:t>
            </a:r>
            <a:r>
              <a:rPr lang="ro-RO" dirty="0" err="1">
                <a:ea typeface="+mn-lt"/>
                <a:cs typeface="+mn-lt"/>
              </a:rPr>
              <a:t>the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surrounding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air</a:t>
            </a:r>
            <a:r>
              <a:rPr lang="ro-RO" dirty="0">
                <a:ea typeface="+mn-lt"/>
                <a:cs typeface="+mn-lt"/>
              </a:rPr>
              <a:t>.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58592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F320068-08EF-7B78-90BB-331AC917D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928" y="62190"/>
            <a:ext cx="10364451" cy="1596177"/>
          </a:xfrm>
        </p:spPr>
        <p:txBody>
          <a:bodyPr/>
          <a:lstStyle/>
          <a:p>
            <a:pPr algn="ctr"/>
            <a:r>
              <a:rPr lang="ro-RO" sz="4400" dirty="0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Smog </a:t>
            </a:r>
            <a:r>
              <a:rPr lang="ro-RO" sz="4400" dirty="0" err="1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level</a:t>
            </a:r>
            <a:r>
              <a:rPr lang="ro-RO" sz="4400" dirty="0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 in </a:t>
            </a:r>
            <a:r>
              <a:rPr lang="en-GB" sz="4400" dirty="0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ROMANIA</a:t>
            </a: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91FA500-FF17-4A44-E3BE-4C17C7B70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354" y="1555767"/>
            <a:ext cx="10515600" cy="56897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ro-RO" dirty="0" err="1">
                <a:ea typeface="+mn-lt"/>
                <a:cs typeface="+mn-lt"/>
              </a:rPr>
              <a:t>Evaluation</a:t>
            </a:r>
            <a:r>
              <a:rPr lang="ro-RO" dirty="0">
                <a:ea typeface="+mn-lt"/>
                <a:cs typeface="+mn-lt"/>
              </a:rPr>
              <a:t> of </a:t>
            </a:r>
            <a:r>
              <a:rPr lang="ro-RO" dirty="0" err="1">
                <a:ea typeface="+mn-lt"/>
                <a:cs typeface="+mn-lt"/>
              </a:rPr>
              <a:t>the</a:t>
            </a:r>
            <a:r>
              <a:rPr lang="ro-RO" dirty="0">
                <a:ea typeface="+mn-lt"/>
                <a:cs typeface="+mn-lt"/>
              </a:rPr>
              <a:t> quality of </a:t>
            </a:r>
            <a:r>
              <a:rPr lang="ro-RO" dirty="0" err="1">
                <a:ea typeface="+mn-lt"/>
                <a:cs typeface="+mn-lt"/>
              </a:rPr>
              <a:t>the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surrounding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air</a:t>
            </a:r>
            <a:endParaRPr lang="ro-RO" dirty="0" err="1">
              <a:cs typeface="Calibri" panose="020F0502020204030204"/>
            </a:endParaRPr>
          </a:p>
          <a:p>
            <a:pPr algn="just"/>
            <a:r>
              <a:rPr lang="ro-RO" dirty="0" err="1">
                <a:ea typeface="+mn-lt"/>
                <a:cs typeface="+mn-lt"/>
              </a:rPr>
              <a:t>Respecting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the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classification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criteria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imposed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by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the</a:t>
            </a:r>
            <a:r>
              <a:rPr lang="ro-RO" dirty="0">
                <a:ea typeface="+mn-lt"/>
                <a:cs typeface="+mn-lt"/>
              </a:rPr>
              <a:t> European Union, for </a:t>
            </a:r>
            <a:r>
              <a:rPr lang="ro-RO" dirty="0" err="1">
                <a:ea typeface="+mn-lt"/>
                <a:cs typeface="+mn-lt"/>
              </a:rPr>
              <a:t>the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purpose</a:t>
            </a:r>
            <a:r>
              <a:rPr lang="ro-RO" dirty="0">
                <a:ea typeface="+mn-lt"/>
                <a:cs typeface="+mn-lt"/>
              </a:rPr>
              <a:t> of </a:t>
            </a:r>
            <a:r>
              <a:rPr lang="ro-RO" dirty="0" err="1">
                <a:ea typeface="+mn-lt"/>
                <a:cs typeface="+mn-lt"/>
              </a:rPr>
              <a:t>air</a:t>
            </a:r>
            <a:r>
              <a:rPr lang="ro-RO" dirty="0">
                <a:ea typeface="+mn-lt"/>
                <a:cs typeface="+mn-lt"/>
              </a:rPr>
              <a:t> quality </a:t>
            </a:r>
            <a:r>
              <a:rPr lang="ro-RO" dirty="0" err="1">
                <a:ea typeface="+mn-lt"/>
                <a:cs typeface="+mn-lt"/>
              </a:rPr>
              <a:t>assessment</a:t>
            </a:r>
            <a:r>
              <a:rPr lang="ro-RO" dirty="0">
                <a:ea typeface="+mn-lt"/>
                <a:cs typeface="+mn-lt"/>
              </a:rPr>
              <a:t>, on </a:t>
            </a:r>
            <a:r>
              <a:rPr lang="ro-RO" dirty="0" err="1">
                <a:ea typeface="+mn-lt"/>
                <a:cs typeface="+mn-lt"/>
              </a:rPr>
              <a:t>the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territory</a:t>
            </a:r>
            <a:r>
              <a:rPr lang="ro-RO" dirty="0">
                <a:ea typeface="+mn-lt"/>
                <a:cs typeface="+mn-lt"/>
              </a:rPr>
              <a:t> of Romania, </a:t>
            </a:r>
            <a:r>
              <a:rPr lang="ro-RO" dirty="0" err="1">
                <a:ea typeface="+mn-lt"/>
                <a:cs typeface="+mn-lt"/>
              </a:rPr>
              <a:t>they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were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established</a:t>
            </a:r>
            <a:r>
              <a:rPr lang="ro-RO" dirty="0">
                <a:ea typeface="+mn-lt"/>
                <a:cs typeface="+mn-lt"/>
              </a:rPr>
              <a:t>, </a:t>
            </a:r>
            <a:r>
              <a:rPr lang="ro-RO" dirty="0" err="1">
                <a:ea typeface="+mn-lt"/>
                <a:cs typeface="+mn-lt"/>
              </a:rPr>
              <a:t>according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to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the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provisions</a:t>
            </a:r>
            <a:r>
              <a:rPr lang="ro-RO" dirty="0">
                <a:ea typeface="+mn-lt"/>
                <a:cs typeface="+mn-lt"/>
              </a:rPr>
              <a:t> of </a:t>
            </a:r>
            <a:r>
              <a:rPr lang="ro-RO" dirty="0" err="1">
                <a:ea typeface="+mn-lt"/>
                <a:cs typeface="+mn-lt"/>
              </a:rPr>
              <a:t>Annex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no</a:t>
            </a:r>
            <a:r>
              <a:rPr lang="ro-RO" dirty="0">
                <a:ea typeface="+mn-lt"/>
                <a:cs typeface="+mn-lt"/>
              </a:rPr>
              <a:t>. 2 of Law </a:t>
            </a:r>
            <a:r>
              <a:rPr lang="ro-RO" dirty="0" err="1">
                <a:ea typeface="+mn-lt"/>
                <a:cs typeface="+mn-lt"/>
              </a:rPr>
              <a:t>no</a:t>
            </a:r>
            <a:r>
              <a:rPr lang="ro-RO" dirty="0">
                <a:ea typeface="+mn-lt"/>
                <a:cs typeface="+mn-lt"/>
              </a:rPr>
              <a:t>. 104/2011:</a:t>
            </a:r>
            <a:endParaRPr lang="ro-RO" dirty="0"/>
          </a:p>
          <a:p>
            <a:pPr algn="just"/>
            <a:r>
              <a:rPr lang="ro-RO" dirty="0">
                <a:ea typeface="+mn-lt"/>
                <a:cs typeface="+mn-lt"/>
              </a:rPr>
              <a:t> 13 </a:t>
            </a:r>
            <a:r>
              <a:rPr lang="ro-RO" dirty="0" err="1">
                <a:ea typeface="+mn-lt"/>
                <a:cs typeface="+mn-lt"/>
              </a:rPr>
              <a:t>agglomerations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and</a:t>
            </a:r>
            <a:r>
              <a:rPr lang="ro-RO" dirty="0">
                <a:ea typeface="+mn-lt"/>
                <a:cs typeface="+mn-lt"/>
              </a:rPr>
              <a:t> 41 </a:t>
            </a:r>
            <a:r>
              <a:rPr lang="en" dirty="0">
                <a:ea typeface="+mn-lt"/>
                <a:cs typeface="+mn-lt"/>
              </a:rPr>
              <a:t>areas </a:t>
            </a:r>
          </a:p>
          <a:p>
            <a:pPr algn="just"/>
            <a:endParaRPr lang="ro-RO" dirty="0">
              <a:ea typeface="+mn-lt"/>
              <a:cs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5AC634-B73E-460E-9B15-C459CE09A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998" y="3429000"/>
            <a:ext cx="4889241" cy="3366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4606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6990508-88E0-7DAF-FA9E-836F2CDBA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b="1" dirty="0"/>
              <a:t>ENVIRONMENTAL PROTECTION AGENCY</a:t>
            </a:r>
            <a:r>
              <a:rPr lang="en-GB" b="1" dirty="0"/>
              <a:t> (APM)</a:t>
            </a:r>
            <a:endParaRPr lang="ro-RO" b="1" dirty="0">
              <a:cs typeface="Calibri Light"/>
            </a:endParaRPr>
          </a:p>
          <a:p>
            <a:pPr algn="ctr"/>
            <a:r>
              <a:rPr lang="ro-RO" b="1" dirty="0"/>
              <a:t>BISTRIŢA-NĂSĂUD</a:t>
            </a:r>
            <a:endParaRPr lang="ro-RO" b="1" dirty="0">
              <a:cs typeface="Calibri Light"/>
            </a:endParaRPr>
          </a:p>
        </p:txBody>
      </p:sp>
      <p:pic>
        <p:nvPicPr>
          <p:cNvPr id="5" name="Imagine 5" descr="O imagine care conține iarbă, cer, în aer liber, munte&#10;&#10;Descriere generată automat">
            <a:extLst>
              <a:ext uri="{FF2B5EF4-FFF2-40B4-BE49-F238E27FC236}">
                <a16:creationId xmlns:a16="http://schemas.microsoft.com/office/drawing/2014/main" id="{37DF20A0-AD1A-F2AA-6C87-4A09A2DA10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9424" y="2620113"/>
            <a:ext cx="5181600" cy="1803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E7AA8300-9243-B2A5-96CB-DFE064393B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ro-RO" b="1" dirty="0" err="1"/>
              <a:t>Established</a:t>
            </a:r>
            <a:r>
              <a:rPr lang="ro-RO" b="1" dirty="0"/>
              <a:t> in 2004</a:t>
            </a:r>
            <a:r>
              <a:rPr lang="en-GB" b="1" dirty="0"/>
              <a:t>.</a:t>
            </a:r>
            <a:endParaRPr lang="ro-RO" b="1" dirty="0">
              <a:cs typeface="Calibri"/>
            </a:endParaRPr>
          </a:p>
          <a:p>
            <a:r>
              <a:rPr lang="ro-RO" b="1" dirty="0" err="1"/>
              <a:t>Ensures</a:t>
            </a:r>
            <a:r>
              <a:rPr lang="ro-RO" b="1" dirty="0"/>
              <a:t> </a:t>
            </a:r>
            <a:r>
              <a:rPr lang="ro-RO" b="1" dirty="0" err="1"/>
              <a:t>the</a:t>
            </a:r>
            <a:r>
              <a:rPr lang="ro-RO" b="1" dirty="0"/>
              <a:t> </a:t>
            </a:r>
            <a:r>
              <a:rPr lang="ro-RO" b="1" dirty="0" err="1"/>
              <a:t>population</a:t>
            </a:r>
            <a:r>
              <a:rPr lang="ro-RO" b="1" dirty="0"/>
              <a:t> a </a:t>
            </a:r>
            <a:r>
              <a:rPr lang="ro-RO" b="1" dirty="0" err="1"/>
              <a:t>healthy</a:t>
            </a:r>
            <a:r>
              <a:rPr lang="ro-RO" b="1" dirty="0"/>
              <a:t> </a:t>
            </a:r>
            <a:r>
              <a:rPr lang="ro-RO" b="1" dirty="0" err="1"/>
              <a:t>environment</a:t>
            </a:r>
            <a:r>
              <a:rPr lang="ro-RO" b="1" dirty="0"/>
              <a:t> in </a:t>
            </a:r>
            <a:r>
              <a:rPr lang="ro-RO" b="1" dirty="0" err="1"/>
              <a:t>harmony</a:t>
            </a:r>
            <a:r>
              <a:rPr lang="ro-RO" b="1" dirty="0"/>
              <a:t> </a:t>
            </a:r>
            <a:r>
              <a:rPr lang="ro-RO" b="1" dirty="0" err="1"/>
              <a:t>with</a:t>
            </a:r>
            <a:r>
              <a:rPr lang="ro-RO" b="1" dirty="0"/>
              <a:t> economic </a:t>
            </a:r>
            <a:r>
              <a:rPr lang="ro-RO" b="1" dirty="0" err="1"/>
              <a:t>development</a:t>
            </a:r>
            <a:r>
              <a:rPr lang="ro-RO" b="1" dirty="0"/>
              <a:t>.</a:t>
            </a:r>
            <a:endParaRPr lang="ro-RO" b="1" dirty="0">
              <a:cs typeface="Calibri"/>
            </a:endParaRPr>
          </a:p>
          <a:p>
            <a:r>
              <a:rPr lang="ro-RO" b="1" dirty="0" err="1"/>
              <a:t>Leaders</a:t>
            </a:r>
            <a:r>
              <a:rPr lang="ro-RO" b="1" dirty="0"/>
              <a:t> in </a:t>
            </a:r>
            <a:r>
              <a:rPr lang="ro-RO" b="1" dirty="0" err="1"/>
              <a:t>the</a:t>
            </a:r>
            <a:r>
              <a:rPr lang="ro-RO" b="1" dirty="0"/>
              <a:t> </a:t>
            </a:r>
            <a:r>
              <a:rPr lang="ro-RO" b="1" dirty="0" err="1"/>
              <a:t>development</a:t>
            </a:r>
            <a:r>
              <a:rPr lang="ro-RO" b="1" dirty="0"/>
              <a:t> </a:t>
            </a:r>
            <a:r>
              <a:rPr lang="ro-RO" b="1" dirty="0" err="1"/>
              <a:t>project</a:t>
            </a:r>
            <a:r>
              <a:rPr lang="en-GB" b="1" dirty="0"/>
              <a:t> of </a:t>
            </a:r>
            <a:r>
              <a:rPr lang="ro-RO" b="1" dirty="0"/>
              <a:t>management plan</a:t>
            </a:r>
            <a:r>
              <a:rPr lang="en-GB" b="1" dirty="0"/>
              <a:t>s</a:t>
            </a:r>
            <a:r>
              <a:rPr lang="ro-RO" b="1" dirty="0"/>
              <a:t>.</a:t>
            </a:r>
            <a:endParaRPr lang="ro-RO" b="1" dirty="0">
              <a:cs typeface="Calibri"/>
            </a:endParaRPr>
          </a:p>
          <a:p>
            <a:r>
              <a:rPr lang="ro-RO" b="1" dirty="0"/>
              <a:t> </a:t>
            </a:r>
            <a:r>
              <a:rPr lang="ro-RO" b="1" dirty="0" err="1"/>
              <a:t>Protected</a:t>
            </a:r>
            <a:r>
              <a:rPr lang="ro-RO" b="1" dirty="0"/>
              <a:t> natural </a:t>
            </a:r>
            <a:r>
              <a:rPr lang="ro-RO" b="1" dirty="0" err="1"/>
              <a:t>areas</a:t>
            </a:r>
            <a:r>
              <a:rPr lang="ro-RO" b="1" dirty="0"/>
              <a:t> - a special place </a:t>
            </a:r>
            <a:r>
              <a:rPr lang="ro-RO" b="1" dirty="0" err="1"/>
              <a:t>from</a:t>
            </a:r>
            <a:r>
              <a:rPr lang="ro-RO" b="1" dirty="0"/>
              <a:t> </a:t>
            </a:r>
            <a:r>
              <a:rPr lang="ro-RO" b="1" dirty="0" err="1"/>
              <a:t>the</a:t>
            </a:r>
            <a:r>
              <a:rPr lang="ro-RO" b="1" dirty="0"/>
              <a:t> </a:t>
            </a:r>
            <a:r>
              <a:rPr lang="ro-RO" b="1" dirty="0" err="1"/>
              <a:t>point</a:t>
            </a:r>
            <a:r>
              <a:rPr lang="ro-RO" b="1" dirty="0"/>
              <a:t> of </a:t>
            </a:r>
            <a:r>
              <a:rPr lang="ro-RO" b="1" dirty="0" err="1"/>
              <a:t>view</a:t>
            </a:r>
            <a:r>
              <a:rPr lang="ro-RO" b="1" dirty="0"/>
              <a:t> of </a:t>
            </a:r>
            <a:r>
              <a:rPr lang="ro-RO" b="1" dirty="0" err="1"/>
              <a:t>the</a:t>
            </a:r>
            <a:r>
              <a:rPr lang="ro-RO" b="1" dirty="0"/>
              <a:t> </a:t>
            </a:r>
            <a:r>
              <a:rPr lang="ro-RO" b="1" dirty="0" err="1"/>
              <a:t>landscape</a:t>
            </a:r>
            <a:r>
              <a:rPr lang="ro-RO" b="1" dirty="0"/>
              <a:t> </a:t>
            </a:r>
            <a:r>
              <a:rPr lang="ro-RO" b="1" dirty="0" err="1"/>
              <a:t>and</a:t>
            </a:r>
            <a:r>
              <a:rPr lang="ro-RO" b="1" dirty="0"/>
              <a:t> </a:t>
            </a:r>
            <a:r>
              <a:rPr lang="ro-RO" b="1" dirty="0" err="1"/>
              <a:t>the</a:t>
            </a:r>
            <a:r>
              <a:rPr lang="ro-RO" b="1" dirty="0"/>
              <a:t> </a:t>
            </a:r>
            <a:r>
              <a:rPr lang="ro-RO" b="1" dirty="0" err="1"/>
              <a:t>presence</a:t>
            </a:r>
            <a:r>
              <a:rPr lang="ro-RO" b="1" dirty="0"/>
              <a:t> of rare </a:t>
            </a:r>
            <a:r>
              <a:rPr lang="ro-RO" b="1" dirty="0" err="1"/>
              <a:t>animals</a:t>
            </a:r>
            <a:r>
              <a:rPr lang="ro-RO" b="1" dirty="0"/>
              <a:t>.</a:t>
            </a:r>
            <a:endParaRPr lang="ro-RO" b="1" dirty="0">
              <a:cs typeface="Calibri"/>
            </a:endParaRPr>
          </a:p>
          <a:p>
            <a:r>
              <a:rPr lang="ro-RO" b="1" dirty="0"/>
              <a:t> </a:t>
            </a:r>
            <a:r>
              <a:rPr lang="ro-RO" b="1" dirty="0" err="1"/>
              <a:t>Nature</a:t>
            </a:r>
            <a:r>
              <a:rPr lang="ro-RO" b="1" dirty="0"/>
              <a:t> </a:t>
            </a:r>
            <a:r>
              <a:rPr lang="ro-RO" b="1" dirty="0" err="1"/>
              <a:t>reserves</a:t>
            </a:r>
            <a:r>
              <a:rPr lang="ro-RO" b="1" dirty="0"/>
              <a:t> </a:t>
            </a:r>
            <a:r>
              <a:rPr lang="ro-RO" b="1" dirty="0" err="1"/>
              <a:t>and</a:t>
            </a:r>
            <a:r>
              <a:rPr lang="ro-RO" b="1" dirty="0"/>
              <a:t> </a:t>
            </a:r>
            <a:r>
              <a:rPr lang="ro-RO" b="1" dirty="0" err="1"/>
              <a:t>national</a:t>
            </a:r>
            <a:r>
              <a:rPr lang="ro-RO" b="1" dirty="0"/>
              <a:t>/natural </a:t>
            </a:r>
            <a:r>
              <a:rPr lang="ro-RO" b="1" dirty="0" err="1"/>
              <a:t>parks</a:t>
            </a:r>
            <a:r>
              <a:rPr lang="ro-RO" b="1" dirty="0"/>
              <a:t> - important at </a:t>
            </a:r>
            <a:r>
              <a:rPr lang="ro-RO" b="1" dirty="0" err="1"/>
              <a:t>national</a:t>
            </a:r>
            <a:r>
              <a:rPr lang="ro-RO" b="1" dirty="0"/>
              <a:t> </a:t>
            </a:r>
            <a:r>
              <a:rPr lang="ro-RO" b="1" dirty="0" err="1"/>
              <a:t>level</a:t>
            </a:r>
            <a:r>
              <a:rPr lang="ro-RO" b="1" dirty="0"/>
              <a:t>.</a:t>
            </a:r>
            <a:endParaRPr lang="ro-RO" b="1" dirty="0">
              <a:cs typeface="Calibri"/>
            </a:endParaRPr>
          </a:p>
          <a:p>
            <a:r>
              <a:rPr lang="ro-RO" b="1" dirty="0"/>
              <a:t>Natura2000 </a:t>
            </a:r>
            <a:r>
              <a:rPr lang="ro-RO" b="1" dirty="0" err="1"/>
              <a:t>protected</a:t>
            </a:r>
            <a:r>
              <a:rPr lang="ro-RO" b="1" dirty="0"/>
              <a:t> natural </a:t>
            </a:r>
            <a:r>
              <a:rPr lang="ro-RO" b="1" dirty="0" err="1"/>
              <a:t>areas</a:t>
            </a:r>
            <a:r>
              <a:rPr lang="ro-RO" b="1" dirty="0"/>
              <a:t> (</a:t>
            </a:r>
            <a:r>
              <a:rPr lang="ro-RO" b="1" dirty="0" err="1"/>
              <a:t>Sites</a:t>
            </a:r>
            <a:r>
              <a:rPr lang="ro-RO" b="1" dirty="0"/>
              <a:t>) - important at </a:t>
            </a:r>
            <a:r>
              <a:rPr lang="ro-RO" b="1" dirty="0" err="1"/>
              <a:t>the</a:t>
            </a:r>
            <a:r>
              <a:rPr lang="ro-RO" b="1" dirty="0"/>
              <a:t> </a:t>
            </a:r>
            <a:r>
              <a:rPr lang="ro-RO" b="1" dirty="0" err="1"/>
              <a:t>level</a:t>
            </a:r>
            <a:r>
              <a:rPr lang="ro-RO" b="1" dirty="0"/>
              <a:t> of </a:t>
            </a:r>
            <a:r>
              <a:rPr lang="ro-RO" b="1" dirty="0" err="1"/>
              <a:t>the</a:t>
            </a:r>
            <a:r>
              <a:rPr lang="ro-RO" b="1" dirty="0"/>
              <a:t> European Union, </a:t>
            </a:r>
            <a:r>
              <a:rPr lang="ro-RO" b="1" dirty="0" err="1"/>
              <a:t>can</a:t>
            </a:r>
            <a:r>
              <a:rPr lang="ro-RO" b="1" dirty="0"/>
              <a:t> </a:t>
            </a:r>
            <a:r>
              <a:rPr lang="ro-RO" b="1" dirty="0" err="1"/>
              <a:t>be</a:t>
            </a:r>
            <a:r>
              <a:rPr lang="ro-RO" b="1" dirty="0"/>
              <a:t> </a:t>
            </a:r>
            <a:r>
              <a:rPr lang="ro-RO" b="1" dirty="0" err="1"/>
              <a:t>found</a:t>
            </a:r>
            <a:r>
              <a:rPr lang="ro-RO" b="1" dirty="0"/>
              <a:t> </a:t>
            </a:r>
            <a:r>
              <a:rPr lang="ro-RO" b="1" dirty="0" err="1"/>
              <a:t>throughout</a:t>
            </a:r>
            <a:r>
              <a:rPr lang="ro-RO" b="1" dirty="0"/>
              <a:t> Europe.</a:t>
            </a:r>
            <a:endParaRPr lang="ro-RO" b="1" dirty="0">
              <a:cs typeface="Calibri"/>
            </a:endParaRPr>
          </a:p>
          <a:p>
            <a:r>
              <a:rPr lang="ro-RO" b="1" dirty="0" err="1"/>
              <a:t>Endangered</a:t>
            </a:r>
            <a:r>
              <a:rPr lang="ro-RO" b="1" dirty="0"/>
              <a:t> or rare </a:t>
            </a:r>
            <a:r>
              <a:rPr lang="ro-RO" b="1" dirty="0" err="1"/>
              <a:t>plants</a:t>
            </a:r>
            <a:r>
              <a:rPr lang="ro-RO" b="1" dirty="0"/>
              <a:t>, </a:t>
            </a:r>
            <a:r>
              <a:rPr lang="ro-RO" b="1" dirty="0" err="1"/>
              <a:t>fish</a:t>
            </a:r>
            <a:r>
              <a:rPr lang="ro-RO" b="1" dirty="0"/>
              <a:t>, </a:t>
            </a:r>
            <a:r>
              <a:rPr lang="ro-RO" b="1" dirty="0" err="1"/>
              <a:t>animals</a:t>
            </a:r>
            <a:r>
              <a:rPr lang="ro-RO" b="1" dirty="0"/>
              <a:t>, </a:t>
            </a:r>
            <a:r>
              <a:rPr lang="ro-RO" b="1" dirty="0" err="1"/>
              <a:t>birds</a:t>
            </a:r>
            <a:r>
              <a:rPr lang="ro-RO" b="1" dirty="0"/>
              <a:t>, </a:t>
            </a:r>
            <a:r>
              <a:rPr lang="ro-RO" b="1" dirty="0" err="1"/>
              <a:t>insects</a:t>
            </a:r>
            <a:r>
              <a:rPr lang="ro-RO" b="1" dirty="0"/>
              <a:t>.</a:t>
            </a:r>
            <a:endParaRPr lang="ro-RO" b="1" dirty="0">
              <a:cs typeface="Calibri"/>
            </a:endParaRPr>
          </a:p>
          <a:p>
            <a:r>
              <a:rPr lang="ro-RO" b="1" dirty="0"/>
              <a:t>Special </a:t>
            </a:r>
            <a:r>
              <a:rPr lang="ro-RO" b="1" dirty="0" err="1"/>
              <a:t>landscapes</a:t>
            </a:r>
            <a:r>
              <a:rPr lang="ro-RO" b="1" dirty="0"/>
              <a:t>, </a:t>
            </a:r>
            <a:r>
              <a:rPr lang="ro-RO" b="1" dirty="0" err="1"/>
              <a:t>caves</a:t>
            </a:r>
            <a:r>
              <a:rPr lang="ro-RO" b="1" dirty="0"/>
              <a:t>, </a:t>
            </a:r>
            <a:r>
              <a:rPr lang="ro-RO" b="1" dirty="0" err="1"/>
              <a:t>mountainous</a:t>
            </a:r>
            <a:r>
              <a:rPr lang="ro-RO" b="1" dirty="0"/>
              <a:t> </a:t>
            </a:r>
            <a:r>
              <a:rPr lang="ro-RO" b="1" dirty="0" err="1"/>
              <a:t>areas</a:t>
            </a:r>
            <a:r>
              <a:rPr lang="ro-RO" b="1" dirty="0"/>
              <a:t>.</a:t>
            </a:r>
            <a:endParaRPr lang="ro-RO" b="1" dirty="0">
              <a:cs typeface="Calibri"/>
            </a:endParaRPr>
          </a:p>
          <a:p>
            <a:r>
              <a:rPr lang="ro-RO" b="1" dirty="0" err="1"/>
              <a:t>We</a:t>
            </a:r>
            <a:r>
              <a:rPr lang="ro-RO" b="1" dirty="0"/>
              <a:t> </a:t>
            </a:r>
            <a:r>
              <a:rPr lang="ro-RO" b="1" dirty="0" err="1"/>
              <a:t>protect</a:t>
            </a:r>
            <a:r>
              <a:rPr lang="ro-RO" b="1" dirty="0"/>
              <a:t> </a:t>
            </a:r>
            <a:r>
              <a:rPr lang="ro-RO" b="1" dirty="0" err="1"/>
              <a:t>rivers</a:t>
            </a:r>
            <a:r>
              <a:rPr lang="ro-RO" b="1" dirty="0"/>
              <a:t> </a:t>
            </a:r>
            <a:r>
              <a:rPr lang="ro-RO" b="1" dirty="0" err="1"/>
              <a:t>and</a:t>
            </a:r>
            <a:r>
              <a:rPr lang="ro-RO" b="1" dirty="0"/>
              <a:t> </a:t>
            </a:r>
            <a:r>
              <a:rPr lang="ro-RO" b="1" dirty="0" err="1"/>
              <a:t>lakes</a:t>
            </a:r>
            <a:r>
              <a:rPr lang="ro-RO" b="1" dirty="0"/>
              <a:t> </a:t>
            </a:r>
            <a:r>
              <a:rPr lang="ro-RO" b="1" dirty="0" err="1"/>
              <a:t>against</a:t>
            </a:r>
            <a:r>
              <a:rPr lang="ro-RO" b="1" dirty="0"/>
              <a:t> </a:t>
            </a:r>
            <a:r>
              <a:rPr lang="ro-RO" b="1" dirty="0" err="1"/>
              <a:t>pollution</a:t>
            </a:r>
            <a:r>
              <a:rPr lang="ro-RO" b="1" dirty="0"/>
              <a:t>.</a:t>
            </a:r>
            <a:endParaRPr lang="ro-RO" b="1" dirty="0">
              <a:cs typeface="Calibri"/>
            </a:endParaRPr>
          </a:p>
          <a:p>
            <a:r>
              <a:rPr lang="ro-RO" b="1" dirty="0"/>
              <a:t> </a:t>
            </a:r>
            <a:r>
              <a:rPr lang="ro-RO" b="1" dirty="0" err="1"/>
              <a:t>We</a:t>
            </a:r>
            <a:r>
              <a:rPr lang="ro-RO" b="1" dirty="0"/>
              <a:t> </a:t>
            </a:r>
            <a:r>
              <a:rPr lang="ro-RO" b="1" dirty="0" err="1"/>
              <a:t>protect</a:t>
            </a:r>
            <a:r>
              <a:rPr lang="ro-RO" b="1" dirty="0"/>
              <a:t> </a:t>
            </a:r>
            <a:r>
              <a:rPr lang="ro-RO" b="1" dirty="0" err="1"/>
              <a:t>forests</a:t>
            </a:r>
            <a:r>
              <a:rPr lang="ro-RO" b="1" dirty="0"/>
              <a:t> </a:t>
            </a:r>
            <a:r>
              <a:rPr lang="ro-RO" b="1" dirty="0" err="1"/>
              <a:t>from</a:t>
            </a:r>
            <a:r>
              <a:rPr lang="ro-RO" b="1" dirty="0"/>
              <a:t> </a:t>
            </a:r>
            <a:r>
              <a:rPr lang="ro-RO" b="1" dirty="0" err="1"/>
              <a:t>uncontrolled</a:t>
            </a:r>
            <a:r>
              <a:rPr lang="ro-RO" b="1" dirty="0"/>
              <a:t> </a:t>
            </a:r>
            <a:r>
              <a:rPr lang="ro-RO" b="1" dirty="0" err="1"/>
              <a:t>cutting</a:t>
            </a:r>
            <a:r>
              <a:rPr lang="ro-RO" b="1" dirty="0"/>
              <a:t> </a:t>
            </a:r>
            <a:r>
              <a:rPr lang="ro-RO" b="1" dirty="0" err="1"/>
              <a:t>and</a:t>
            </a:r>
            <a:r>
              <a:rPr lang="ro-RO" b="1" dirty="0"/>
              <a:t> </a:t>
            </a:r>
            <a:r>
              <a:rPr lang="ro-RO" b="1" dirty="0" err="1"/>
              <a:t>fires</a:t>
            </a:r>
            <a:r>
              <a:rPr lang="ro-RO" b="1" dirty="0"/>
              <a:t>.</a:t>
            </a:r>
            <a:endParaRPr lang="ro-RO" b="1" dirty="0">
              <a:cs typeface="Calibri"/>
            </a:endParaRPr>
          </a:p>
          <a:p>
            <a:r>
              <a:rPr lang="ro-RO" b="1" dirty="0" err="1"/>
              <a:t>We</a:t>
            </a:r>
            <a:r>
              <a:rPr lang="ro-RO" b="1" dirty="0"/>
              <a:t> </a:t>
            </a:r>
            <a:r>
              <a:rPr lang="ro-RO" b="1" dirty="0" err="1"/>
              <a:t>protect</a:t>
            </a:r>
            <a:r>
              <a:rPr lang="ro-RO" b="1" dirty="0"/>
              <a:t> </a:t>
            </a:r>
            <a:r>
              <a:rPr lang="ro-RO" b="1" dirty="0" err="1"/>
              <a:t>the</a:t>
            </a:r>
            <a:r>
              <a:rPr lang="ro-RO" b="1" dirty="0"/>
              <a:t> </a:t>
            </a:r>
            <a:r>
              <a:rPr lang="ro-RO" b="1" dirty="0" err="1"/>
              <a:t>meadows</a:t>
            </a:r>
            <a:r>
              <a:rPr lang="ro-RO" b="1" dirty="0"/>
              <a:t> </a:t>
            </a:r>
            <a:r>
              <a:rPr lang="ro-RO" b="1" dirty="0" err="1"/>
              <a:t>from</a:t>
            </a:r>
            <a:r>
              <a:rPr lang="ro-RO" b="1" dirty="0"/>
              <a:t> </a:t>
            </a:r>
            <a:r>
              <a:rPr lang="ro-RO" b="1" dirty="0" err="1"/>
              <a:t>fires</a:t>
            </a:r>
            <a:r>
              <a:rPr lang="ro-RO" b="1" dirty="0"/>
              <a:t>, intensive </a:t>
            </a:r>
            <a:r>
              <a:rPr lang="ro-RO" b="1" dirty="0" err="1"/>
              <a:t>agriculture</a:t>
            </a:r>
            <a:r>
              <a:rPr lang="ro-RO" b="1" dirty="0"/>
              <a:t>.</a:t>
            </a:r>
            <a:endParaRPr lang="ro-RO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6646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DCFF7AC-39DC-F311-D797-02DF9D164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6159" y="0"/>
            <a:ext cx="10515600" cy="1325563"/>
          </a:xfrm>
        </p:spPr>
        <p:txBody>
          <a:bodyPr/>
          <a:lstStyle/>
          <a:p>
            <a:pPr algn="ctr"/>
            <a:r>
              <a:rPr lang="en-GB" b="1" dirty="0"/>
              <a:t>Monitoring</a:t>
            </a:r>
            <a:r>
              <a:rPr lang="ro-RO" b="1" dirty="0"/>
              <a:t> </a:t>
            </a:r>
            <a:r>
              <a:rPr lang="ro-RO" b="1" dirty="0" err="1"/>
              <a:t>station</a:t>
            </a:r>
            <a:endParaRPr lang="ro-RO" b="1" dirty="0">
              <a:cs typeface="Calibri Light"/>
            </a:endParaRPr>
          </a:p>
        </p:txBody>
      </p:sp>
      <p:pic>
        <p:nvPicPr>
          <p:cNvPr id="5" name="Imagine 5" descr="O imagine care conține în aer liber, copac&#10;&#10;Descriere generată automat">
            <a:extLst>
              <a:ext uri="{FF2B5EF4-FFF2-40B4-BE49-F238E27FC236}">
                <a16:creationId xmlns:a16="http://schemas.microsoft.com/office/drawing/2014/main" id="{6CA876D0-4287-EC23-4C5C-D0E0DF8900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8590" y="1041745"/>
            <a:ext cx="3950677" cy="353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Tabel 9">
            <a:extLst>
              <a:ext uri="{FF2B5EF4-FFF2-40B4-BE49-F238E27FC236}">
                <a16:creationId xmlns:a16="http://schemas.microsoft.com/office/drawing/2014/main" id="{1CD070D5-D2D4-9D8E-D382-8EF3DBDC3AF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63100325"/>
              </p:ext>
            </p:extLst>
          </p:nvPr>
        </p:nvGraphicFramePr>
        <p:xfrm>
          <a:off x="4314016" y="1041745"/>
          <a:ext cx="7561841" cy="5395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394">
                  <a:extLst>
                    <a:ext uri="{9D8B030D-6E8A-4147-A177-3AD203B41FA5}">
                      <a16:colId xmlns:a16="http://schemas.microsoft.com/office/drawing/2014/main" val="2883868036"/>
                    </a:ext>
                  </a:extLst>
                </a:gridCol>
                <a:gridCol w="1945466">
                  <a:extLst>
                    <a:ext uri="{9D8B030D-6E8A-4147-A177-3AD203B41FA5}">
                      <a16:colId xmlns:a16="http://schemas.microsoft.com/office/drawing/2014/main" val="220785452"/>
                    </a:ext>
                  </a:extLst>
                </a:gridCol>
                <a:gridCol w="1909658">
                  <a:extLst>
                    <a:ext uri="{9D8B030D-6E8A-4147-A177-3AD203B41FA5}">
                      <a16:colId xmlns:a16="http://schemas.microsoft.com/office/drawing/2014/main" val="345168071"/>
                    </a:ext>
                  </a:extLst>
                </a:gridCol>
                <a:gridCol w="1936323">
                  <a:extLst>
                    <a:ext uri="{9D8B030D-6E8A-4147-A177-3AD203B41FA5}">
                      <a16:colId xmlns:a16="http://schemas.microsoft.com/office/drawing/2014/main" val="917139336"/>
                    </a:ext>
                  </a:extLst>
                </a:gridCol>
              </a:tblGrid>
              <a:tr h="914516">
                <a:tc>
                  <a:txBody>
                    <a:bodyPr/>
                    <a:lstStyle/>
                    <a:p>
                      <a:r>
                        <a:rPr lang="ro-RO" sz="1800" dirty="0"/>
                        <a:t>MONITORING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o-RO" sz="1800" b="0" i="0" u="none" strike="noStrike" noProof="0" dirty="0">
                          <a:latin typeface="Calibri"/>
                        </a:rPr>
                        <a:t>MONITORED POLLUTANTS</a:t>
                      </a:r>
                      <a:endParaRPr lang="ro-R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o-RO" sz="1800" b="0" i="0" u="none" strike="noStrike" noProof="0" dirty="0">
                          <a:latin typeface="Calibri"/>
                        </a:rPr>
                        <a:t>SAMPLING POINTS</a:t>
                      </a:r>
                      <a:endParaRPr lang="ro-R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o-RO" sz="1800" b="0" i="0" u="none" strike="noStrike" noProof="0" dirty="0">
                          <a:latin typeface="Calibri"/>
                        </a:rPr>
                        <a:t>EXCEEDINGS ACC</a:t>
                      </a:r>
                      <a:r>
                        <a:rPr lang="en-GB" sz="1800" b="0" i="0" u="none" strike="noStrike" noProof="0" dirty="0">
                          <a:latin typeface="Calibri"/>
                        </a:rPr>
                        <a:t>.</a:t>
                      </a:r>
                      <a:r>
                        <a:rPr lang="ro-RO" sz="1800" b="0" i="0" u="none" strike="noStrike" noProof="0" dirty="0">
                          <a:latin typeface="Calibri"/>
                        </a:rPr>
                        <a:t> TO LAW 104/2011 ON AIR QUALITY 2020</a:t>
                      </a:r>
                      <a:endParaRPr lang="ro-RO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513078"/>
                  </a:ext>
                </a:extLst>
              </a:tr>
              <a:tr h="914516">
                <a:tc>
                  <a:txBody>
                    <a:bodyPr/>
                    <a:lstStyle/>
                    <a:p>
                      <a:r>
                        <a:rPr lang="ro-RO" sz="1800" dirty="0"/>
                        <a:t>AUTOMATICALLY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800" dirty="0"/>
                        <a:t>SO</a:t>
                      </a:r>
                      <a:r>
                        <a:rPr lang="ro-RO" sz="1000" dirty="0"/>
                        <a:t>2</a:t>
                      </a:r>
                      <a:r>
                        <a:rPr lang="ro-RO" sz="1800" dirty="0"/>
                        <a:t> , NO</a:t>
                      </a:r>
                      <a:r>
                        <a:rPr lang="ro-RO" sz="1000" dirty="0"/>
                        <a:t>X</a:t>
                      </a:r>
                      <a:r>
                        <a:rPr lang="en-GB" sz="1800" dirty="0"/>
                        <a:t>, </a:t>
                      </a:r>
                      <a:r>
                        <a:rPr lang="ro-RO" sz="1800" dirty="0"/>
                        <a:t>CO</a:t>
                      </a:r>
                      <a:r>
                        <a:rPr lang="en-GB" sz="1800" dirty="0"/>
                        <a:t>, </a:t>
                      </a:r>
                      <a:r>
                        <a:rPr lang="ro-RO" sz="1800" dirty="0"/>
                        <a:t>O</a:t>
                      </a:r>
                      <a:r>
                        <a:rPr lang="ro-RO" sz="1000" dirty="0"/>
                        <a:t>3</a:t>
                      </a:r>
                      <a:r>
                        <a:rPr lang="ro-RO" sz="1800" dirty="0"/>
                        <a:t> C</a:t>
                      </a:r>
                      <a:r>
                        <a:rPr lang="ro-RO" sz="1000" dirty="0"/>
                        <a:t>6</a:t>
                      </a:r>
                      <a:r>
                        <a:rPr lang="ro-RO" sz="1800" dirty="0"/>
                        <a:t> H</a:t>
                      </a:r>
                      <a:r>
                        <a:rPr lang="ro-RO" sz="1000" dirty="0"/>
                        <a:t>6</a:t>
                      </a:r>
                      <a:r>
                        <a:rPr lang="en-GB" sz="1000" dirty="0"/>
                        <a:t>, </a:t>
                      </a:r>
                      <a:r>
                        <a:rPr lang="ro-RO" sz="1800" dirty="0"/>
                        <a:t>PM10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o-RO" sz="1800" b="0" i="0" u="none" strike="noStrike" noProof="0" dirty="0">
                          <a:latin typeface="+mn-lt"/>
                        </a:rPr>
                        <a:t>BN1</a:t>
                      </a:r>
                      <a:r>
                        <a:rPr lang="en-GB" sz="1800" b="0" i="0" u="none" strike="noStrike" noProof="0" dirty="0">
                          <a:latin typeface="+mn-lt"/>
                        </a:rPr>
                        <a:t> </a:t>
                      </a:r>
                      <a:r>
                        <a:rPr lang="ro-RO" sz="1800" b="0" i="0" u="none" strike="noStrike" noProof="0" dirty="0">
                          <a:latin typeface="+mn-lt"/>
                        </a:rPr>
                        <a:t>STATION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1800" b="0" i="0" u="none" strike="noStrike" noProof="0" dirty="0">
                          <a:latin typeface="Calibri"/>
                        </a:rPr>
                        <a:t>3 AT PM10</a:t>
                      </a:r>
                      <a:endParaRPr lang="ro-RO" dirty="0"/>
                    </a:p>
                    <a:p>
                      <a:pPr lvl="0">
                        <a:buNone/>
                      </a:pPr>
                      <a:r>
                        <a:rPr lang="ro-RO" sz="1800" b="0" i="0" u="none" strike="noStrike" noProof="0" dirty="0">
                          <a:latin typeface="Calibri"/>
                        </a:rPr>
                        <a:t>(35 </a:t>
                      </a:r>
                      <a:r>
                        <a:rPr lang="ro-RO" sz="1800" b="0" i="0" u="none" strike="noStrike" noProof="0" dirty="0">
                          <a:latin typeface="+mn-lt"/>
                        </a:rPr>
                        <a:t>A</a:t>
                      </a:r>
                      <a:r>
                        <a:rPr lang="en-GB" sz="1800" b="0" i="0" u="none" strike="noStrike" noProof="0" dirty="0">
                          <a:latin typeface="+mn-lt"/>
                        </a:rPr>
                        <a:t>NNUALLY ALLOWED</a:t>
                      </a:r>
                      <a:r>
                        <a:rPr lang="ro-RO" sz="1800" b="0" i="0" u="none" strike="noStrike" noProof="0" dirty="0">
                          <a:latin typeface="Calibri"/>
                        </a:rPr>
                        <a:t>)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036722"/>
                  </a:ext>
                </a:extLst>
              </a:tr>
              <a:tr h="107768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o-RO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MANUAL</a:t>
                      </a: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LY</a:t>
                      </a:r>
                      <a:r>
                        <a:rPr lang="ro-RO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–LAB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long-term samples:24h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short-term samples: 30 min.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o-RO" sz="1800" dirty="0"/>
                        <a:t>SO</a:t>
                      </a:r>
                      <a:r>
                        <a:rPr lang="ro-RO" sz="1000" dirty="0"/>
                        <a:t>2</a:t>
                      </a:r>
                      <a:r>
                        <a:rPr lang="ro-RO" sz="1800" dirty="0"/>
                        <a:t>, NO</a:t>
                      </a:r>
                      <a:r>
                        <a:rPr lang="ro-RO" sz="1000" dirty="0"/>
                        <a:t>2</a:t>
                      </a:r>
                      <a:r>
                        <a:rPr lang="ro-RO" sz="1800" dirty="0"/>
                        <a:t>, NH</a:t>
                      </a:r>
                      <a:r>
                        <a:rPr lang="ro-RO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o-RO" sz="1800" b="0" i="0" u="none" strike="noStrike" noProof="0" dirty="0"/>
                        <a:t>4 POINTS IN BISTRITA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o-RO" sz="1800" b="0" i="0" u="none" strike="noStrike" noProof="0" dirty="0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538813"/>
                  </a:ext>
                </a:extLst>
              </a:tr>
              <a:tr h="437554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o-RO" sz="1800" b="0" i="0" u="none" strike="noStrike" noProof="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800" b="0" i="0" u="none" strike="noStrike" noProof="0" dirty="0">
                          <a:solidFill>
                            <a:srgbClr val="202124"/>
                          </a:solidFill>
                          <a:latin typeface="Consolas"/>
                        </a:rPr>
                        <a:t>SEDIMENTABLE </a:t>
                      </a:r>
                      <a:r>
                        <a:rPr lang="ro-RO" sz="1800" dirty="0"/>
                        <a:t>DUST 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800" dirty="0"/>
                        <a:t>10 POINTS IN </a:t>
                      </a:r>
                      <a:r>
                        <a:rPr lang="en-GB" sz="1800" dirty="0"/>
                        <a:t>BN </a:t>
                      </a:r>
                      <a:r>
                        <a:rPr lang="ro-RO" sz="1800" dirty="0"/>
                        <a:t>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275430"/>
                  </a:ext>
                </a:extLst>
              </a:tr>
              <a:tr h="914516">
                <a:tc>
                  <a:txBody>
                    <a:bodyPr/>
                    <a:lstStyle/>
                    <a:p>
                      <a:endParaRPr lang="ro-R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800" dirty="0"/>
                        <a:t>DUST </a:t>
                      </a:r>
                      <a:r>
                        <a:rPr lang="en" sz="1800" b="0" i="0" u="none" strike="noStrike" noProof="0" dirty="0">
                          <a:solidFill>
                            <a:srgbClr val="202124"/>
                          </a:solidFill>
                          <a:latin typeface="Consolas"/>
                        </a:rPr>
                        <a:t>IN SUSPENSION TSP</a:t>
                      </a:r>
                      <a:endParaRPr lang="ro-R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800" dirty="0"/>
                        <a:t>1POINT-</a:t>
                      </a:r>
                      <a:r>
                        <a:rPr lang="ro-RO" sz="1800" b="0" i="0" u="none" strike="noStrike" noProof="0" dirty="0">
                          <a:latin typeface="Calibri"/>
                        </a:rPr>
                        <a:t>HEADQUARTERS </a:t>
                      </a:r>
                      <a:r>
                        <a:rPr lang="en-GB" sz="1800" b="0" i="0" u="none" strike="noStrike" noProof="0" dirty="0">
                          <a:latin typeface="Calibri"/>
                        </a:rPr>
                        <a:t>APM </a:t>
                      </a:r>
                      <a:r>
                        <a:rPr lang="ro-RO" sz="1800" b="0" i="0" u="none" strike="noStrike" noProof="0" dirty="0">
                          <a:latin typeface="Calibri"/>
                        </a:rPr>
                        <a:t>BN</a:t>
                      </a:r>
                      <a:endParaRPr lang="ro-R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00789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FA6F387-8DEE-4E5B-B353-3FD51DC6CFA7}"/>
              </a:ext>
            </a:extLst>
          </p:cNvPr>
          <p:cNvSpPr txBox="1"/>
          <p:nvPr/>
        </p:nvSpPr>
        <p:spPr>
          <a:xfrm>
            <a:off x="71022" y="5015883"/>
            <a:ext cx="4163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Situated inside the APM BN headquarters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Representation area of several </a:t>
            </a:r>
            <a:r>
              <a:rPr lang="ro-RO" dirty="0">
                <a:ea typeface="+mn-lt"/>
                <a:cs typeface="+mn-lt"/>
              </a:rPr>
              <a:t>km/²</a:t>
            </a:r>
            <a:r>
              <a:rPr lang="en-GB" dirty="0"/>
              <a:t> 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558414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EAC427E-5199-053E-8BAF-7E88012A5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170" y="129628"/>
            <a:ext cx="10364451" cy="1596177"/>
          </a:xfrm>
        </p:spPr>
        <p:txBody>
          <a:bodyPr>
            <a:normAutofit/>
          </a:bodyPr>
          <a:lstStyle/>
          <a:p>
            <a:r>
              <a:rPr lang="ro-RO" b="1" dirty="0" err="1"/>
              <a:t>Causes</a:t>
            </a:r>
            <a:r>
              <a:rPr lang="ro-RO" b="1" dirty="0"/>
              <a:t> of </a:t>
            </a:r>
            <a:r>
              <a:rPr lang="ro-RO" b="1" dirty="0" err="1"/>
              <a:t>exceedance</a:t>
            </a:r>
            <a:r>
              <a:rPr lang="ro-RO" b="1" dirty="0"/>
              <a:t> for </a:t>
            </a:r>
            <a:r>
              <a:rPr lang="ro-RO" b="1" dirty="0" err="1"/>
              <a:t>the</a:t>
            </a:r>
            <a:r>
              <a:rPr lang="ro-RO" b="1" dirty="0"/>
              <a:t> PM10 indicator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8D6158F3-5410-E479-6238-4E9B30A08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959"/>
            <a:ext cx="10515600" cy="44033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Unfavourable meteorological conditions (high humidity)</a:t>
            </a:r>
          </a:p>
          <a:p>
            <a:r>
              <a:rPr lang="en-GB" dirty="0"/>
              <a:t>Increased fuel consumption used for domestic heating due to low temperatures</a:t>
            </a:r>
          </a:p>
          <a:p>
            <a:r>
              <a:rPr lang="en-GB" dirty="0"/>
              <a:t>Use of non-slip material during frost</a:t>
            </a:r>
          </a:p>
          <a:p>
            <a:r>
              <a:rPr lang="en-GB" dirty="0"/>
              <a:t>Car traffic-&gt;increased noise</a:t>
            </a:r>
          </a:p>
          <a:p>
            <a:endParaRPr lang="en-GB" dirty="0"/>
          </a:p>
          <a:p>
            <a:endParaRPr lang="en-GB" dirty="0"/>
          </a:p>
          <a:p>
            <a:endParaRPr lang="ro-RO" dirty="0"/>
          </a:p>
        </p:txBody>
      </p:sp>
      <p:pic>
        <p:nvPicPr>
          <p:cNvPr id="5" name="Imagine 5" descr="O imagine care conține masă&#10;&#10;Descriere generată automat">
            <a:extLst>
              <a:ext uri="{FF2B5EF4-FFF2-40B4-BE49-F238E27FC236}">
                <a16:creationId xmlns:a16="http://schemas.microsoft.com/office/drawing/2014/main" id="{7B5F2F73-0F02-0C4A-E716-6448DE30E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170" y="4015021"/>
            <a:ext cx="9949542" cy="2184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5195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D8282-91EE-444B-B1B2-41AC840D6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Ecological consequences of smog</a:t>
            </a:r>
            <a:endParaRPr lang="ro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54A4B-1570-4795-80E1-316D8E859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Increased </a:t>
            </a:r>
            <a:r>
              <a:rPr lang="en-GB"/>
              <a:t>air pollution</a:t>
            </a:r>
          </a:p>
          <a:p>
            <a:r>
              <a:rPr lang="en-GB"/>
              <a:t>Health </a:t>
            </a:r>
            <a:r>
              <a:rPr lang="en-GB" dirty="0"/>
              <a:t>problems (respiratory/heart/skin/swollen eyes etc.)</a:t>
            </a:r>
          </a:p>
          <a:p>
            <a:r>
              <a:rPr lang="en-GB" dirty="0"/>
              <a:t>Damage to crops and wildlife</a:t>
            </a:r>
          </a:p>
          <a:p>
            <a:r>
              <a:rPr lang="en-GB" dirty="0"/>
              <a:t>Reduced visibility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26766663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146</TotalTime>
  <Words>696</Words>
  <Application>Microsoft Office PowerPoint</Application>
  <PresentationFormat>Widescreen</PresentationFormat>
  <Paragraphs>77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Consolas</vt:lpstr>
      <vt:lpstr>Tw Cen MT</vt:lpstr>
      <vt:lpstr>Droplet</vt:lpstr>
      <vt:lpstr>PowerPoint Presentation</vt:lpstr>
      <vt:lpstr>            What is smog?</vt:lpstr>
      <vt:lpstr>         Types of smog</vt:lpstr>
      <vt:lpstr>               Smog level in ROMANIA</vt:lpstr>
      <vt:lpstr>Smog level in ROMANIA</vt:lpstr>
      <vt:lpstr>ENVIRONMENTAL PROTECTION AGENCY (APM) BISTRIŢA-NĂSĂUD</vt:lpstr>
      <vt:lpstr>Monitoring station</vt:lpstr>
      <vt:lpstr>Causes of exceedance for the PM10 indicator</vt:lpstr>
      <vt:lpstr>Ecological consequences of smog</vt:lpstr>
      <vt:lpstr>Reflection on our lifestyle to reduce smog</vt:lpstr>
      <vt:lpstr>Works cited</vt:lpstr>
      <vt:lpstr>Romanian team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User</dc:creator>
  <cp:lastModifiedBy>User</cp:lastModifiedBy>
  <cp:revision>253</cp:revision>
  <dcterms:created xsi:type="dcterms:W3CDTF">2023-04-27T07:01:34Z</dcterms:created>
  <dcterms:modified xsi:type="dcterms:W3CDTF">2023-06-06T06:48:11Z</dcterms:modified>
</cp:coreProperties>
</file>