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Clic pentru a edita stilul de subtitlu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06.06.2023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673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06.06.2023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8189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06.06.2023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6835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06.06.2023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9276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06.06.2023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0314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06.06.2023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3961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06.06.2023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5291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06.06.2023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3699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06.06.2023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9596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06.06.2023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4380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06.06.2023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2501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3E8AD-4F80-492A-97A9-79DD5BB5D54F}" type="datetimeFigureOut">
              <a:rPr lang="ro-RO" smtClean="0"/>
              <a:t>06.06.2023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3495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BjhHNAmOvk?feature=oembe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8HmRLCgDAI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559294"/>
            <a:ext cx="12191999" cy="6298279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-428"/>
            <a:ext cx="6096001" cy="6858000"/>
          </a:xfrm>
          <a:prstGeom prst="rect">
            <a:avLst/>
          </a:prstGeom>
          <a:gradFill>
            <a:gsLst>
              <a:gs pos="13000">
                <a:srgbClr val="000000">
                  <a:alpha val="72000"/>
                </a:srgbClr>
              </a:gs>
              <a:gs pos="99000">
                <a:schemeClr val="accent1">
                  <a:lumMod val="50000"/>
                  <a:alpha val="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9F0933C5-0134-DC7B-722F-D849A2E8FF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136" y="1028700"/>
            <a:ext cx="9947305" cy="1090657"/>
          </a:xfrm>
        </p:spPr>
        <p:txBody>
          <a:bodyPr>
            <a:normAutofit/>
          </a:bodyPr>
          <a:lstStyle/>
          <a:p>
            <a:r>
              <a:rPr lang="ro-RO" sz="4800">
                <a:solidFill>
                  <a:srgbClr val="FFFFFF"/>
                </a:solidFill>
                <a:ea typeface="+mj-lt"/>
                <a:cs typeface="+mj-lt"/>
              </a:rPr>
              <a:t>HYDRAULIC ENERGY</a:t>
            </a:r>
            <a:endParaRPr lang="ro-RO" sz="4800">
              <a:solidFill>
                <a:srgbClr val="FFFFFF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2B3ACB3-D689-442E-8A40-8680B0FEB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063256" y="400727"/>
            <a:ext cx="4065484" cy="8849062"/>
          </a:xfrm>
          <a:custGeom>
            <a:avLst/>
            <a:gdLst>
              <a:gd name="connsiteX0" fmla="*/ 0 w 4065484"/>
              <a:gd name="connsiteY0" fmla="*/ 4424531 h 8849062"/>
              <a:gd name="connsiteX1" fmla="*/ 3899197 w 4065484"/>
              <a:gd name="connsiteY1" fmla="*/ 8840480 h 8849062"/>
              <a:gd name="connsiteX2" fmla="*/ 4065484 w 4065484"/>
              <a:gd name="connsiteY2" fmla="*/ 8849062 h 8849062"/>
              <a:gd name="connsiteX3" fmla="*/ 4065483 w 4065484"/>
              <a:gd name="connsiteY3" fmla="*/ 0 h 8849062"/>
              <a:gd name="connsiteX4" fmla="*/ 3899197 w 4065484"/>
              <a:gd name="connsiteY4" fmla="*/ 8581 h 8849062"/>
              <a:gd name="connsiteX5" fmla="*/ 0 w 4065484"/>
              <a:gd name="connsiteY5" fmla="*/ 4424531 h 884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5484" h="8849062">
                <a:moveTo>
                  <a:pt x="0" y="4424531"/>
                </a:moveTo>
                <a:cubicBezTo>
                  <a:pt x="0" y="6722831"/>
                  <a:pt x="1709076" y="8613167"/>
                  <a:pt x="3899197" y="8840480"/>
                </a:cubicBezTo>
                <a:lnTo>
                  <a:pt x="4065484" y="8849062"/>
                </a:lnTo>
                <a:lnTo>
                  <a:pt x="4065483" y="0"/>
                </a:lnTo>
                <a:lnTo>
                  <a:pt x="3899197" y="8581"/>
                </a:lnTo>
                <a:cubicBezTo>
                  <a:pt x="1709075" y="235897"/>
                  <a:pt x="0" y="2126232"/>
                  <a:pt x="0" y="44245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"/>
                </a:schemeClr>
              </a:gs>
              <a:gs pos="68000">
                <a:schemeClr val="accent1">
                  <a:alpha val="15000"/>
                </a:schemeClr>
              </a:gs>
            </a:gsLst>
            <a:lin ang="21594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ine 4" descr="O imagine care conține în aer liber, sol&#10;&#10;Descriere generată automat">
            <a:extLst>
              <a:ext uri="{FF2B5EF4-FFF2-40B4-BE49-F238E27FC236}">
                <a16:creationId xmlns:a16="http://schemas.microsoft.com/office/drawing/2014/main" id="{49416E60-FD05-C1C9-6711-21C5DACDBB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3454"/>
          <a:stretch/>
        </p:blipFill>
        <p:spPr>
          <a:xfrm>
            <a:off x="2343302" y="3351745"/>
            <a:ext cx="7519558" cy="3506255"/>
          </a:xfrm>
          <a:custGeom>
            <a:avLst/>
            <a:gdLst/>
            <a:ahLst/>
            <a:cxnLst/>
            <a:rect l="l" t="t" r="r" b="b"/>
            <a:pathLst>
              <a:path w="7519558" h="3506255">
                <a:moveTo>
                  <a:pt x="3759779" y="0"/>
                </a:moveTo>
                <a:cubicBezTo>
                  <a:pt x="5713450" y="0"/>
                  <a:pt x="7320331" y="1484777"/>
                  <a:pt x="7513560" y="3387468"/>
                </a:cubicBezTo>
                <a:lnTo>
                  <a:pt x="7519558" y="3506255"/>
                </a:lnTo>
                <a:lnTo>
                  <a:pt x="0" y="3506255"/>
                </a:lnTo>
                <a:lnTo>
                  <a:pt x="5998" y="3387468"/>
                </a:lnTo>
                <a:cubicBezTo>
                  <a:pt x="199227" y="1484777"/>
                  <a:pt x="1806109" y="0"/>
                  <a:pt x="3759779" y="0"/>
                </a:cubicBezTo>
                <a:close/>
              </a:path>
            </a:pathLst>
          </a:custGeom>
        </p:spPr>
      </p:pic>
      <p:pic>
        <p:nvPicPr>
          <p:cNvPr id="9" name="Picture 2" descr="44 de ani de la inaugurarea Hidrocentralei Porțile de Fier I – Ministerul  Energiei">
            <a:extLst>
              <a:ext uri="{FF2B5EF4-FFF2-40B4-BE49-F238E27FC236}">
                <a16:creationId xmlns:a16="http://schemas.microsoft.com/office/drawing/2014/main" id="{5974EF7F-C910-4E91-A6AF-0584F31DB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169" y="883998"/>
            <a:ext cx="3280352" cy="2310245"/>
          </a:xfrm>
          <a:prstGeom prst="rect">
            <a:avLst/>
          </a:prstGeom>
          <a:noFill/>
        </p:spPr>
      </p:pic>
      <p:pic>
        <p:nvPicPr>
          <p:cNvPr id="10" name="Picture 10" descr="Romanian Flag Png - Фото база">
            <a:extLst>
              <a:ext uri="{FF2B5EF4-FFF2-40B4-BE49-F238E27FC236}">
                <a16:creationId xmlns:a16="http://schemas.microsoft.com/office/drawing/2014/main" id="{5CDC5D34-0E3F-4A9D-9D86-F19E5AC4B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5369" y="244289"/>
            <a:ext cx="2317072" cy="1558977"/>
          </a:xfrm>
          <a:prstGeom prst="rect">
            <a:avLst/>
          </a:prstGeom>
          <a:noFill/>
        </p:spPr>
      </p:pic>
      <p:pic>
        <p:nvPicPr>
          <p:cNvPr id="11" name="Picture 3" descr="C:\Users\user\Desktop\index1.jpeg">
            <a:extLst>
              <a:ext uri="{FF2B5EF4-FFF2-40B4-BE49-F238E27FC236}">
                <a16:creationId xmlns:a16="http://schemas.microsoft.com/office/drawing/2014/main" id="{0DF394B7-0127-4DD4-9550-1A1CE5D15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2655" y="2163059"/>
            <a:ext cx="2788171" cy="1848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220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Vâltorile, ”mașinile de spălat ecologice” din Maramureș">
            <a:hlinkClick r:id="" action="ppaction://media"/>
            <a:extLst>
              <a:ext uri="{FF2B5EF4-FFF2-40B4-BE49-F238E27FC236}">
                <a16:creationId xmlns:a16="http://schemas.microsoft.com/office/drawing/2014/main" id="{1168AAB2-A57A-4759-9663-18F564A3695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58283" y="1045891"/>
            <a:ext cx="9343525" cy="52794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22BEF3-55D6-463F-9454-706CE83D9D5E}"/>
              </a:ext>
            </a:extLst>
          </p:cNvPr>
          <p:cNvSpPr txBox="1"/>
          <p:nvPr/>
        </p:nvSpPr>
        <p:spPr>
          <a:xfrm>
            <a:off x="2868967" y="532660"/>
            <a:ext cx="6718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Vâltoare</a:t>
            </a:r>
            <a:r>
              <a:rPr lang="en-GB" dirty="0"/>
              <a:t> from </a:t>
            </a:r>
            <a:r>
              <a:rPr lang="en-GB" dirty="0" err="1"/>
              <a:t>Călineşti</a:t>
            </a:r>
            <a:r>
              <a:rPr lang="en-GB" dirty="0"/>
              <a:t>, </a:t>
            </a:r>
            <a:r>
              <a:rPr lang="en-GB" dirty="0" err="1"/>
              <a:t>Cosăului</a:t>
            </a:r>
            <a:r>
              <a:rPr lang="en-GB" dirty="0"/>
              <a:t> Valley, </a:t>
            </a:r>
            <a:r>
              <a:rPr lang="en-GB" dirty="0" err="1"/>
              <a:t>Maramureş</a:t>
            </a:r>
            <a:r>
              <a:rPr lang="en-GB" dirty="0"/>
              <a:t> county, Romania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5220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6F98F-748C-430F-8418-339B6A2E9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Romanian team:</a:t>
            </a:r>
            <a:br>
              <a:rPr lang="en-GB" dirty="0"/>
            </a:br>
            <a:endParaRPr lang="ro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21836-B2E0-4587-A56D-9DE2F4CD6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/>
              <a:t>Anamaria </a:t>
            </a:r>
            <a:r>
              <a:rPr lang="en-GB" dirty="0" err="1"/>
              <a:t>Ilieş</a:t>
            </a:r>
            <a:r>
              <a:rPr lang="en-GB" dirty="0"/>
              <a:t> </a:t>
            </a:r>
          </a:p>
          <a:p>
            <a:pPr algn="ctr"/>
            <a:r>
              <a:rPr lang="en-GB" dirty="0" err="1"/>
              <a:t>Elisabeta</a:t>
            </a:r>
            <a:r>
              <a:rPr lang="en-GB" dirty="0"/>
              <a:t> Pop</a:t>
            </a:r>
          </a:p>
          <a:p>
            <a:pPr algn="ctr"/>
            <a:r>
              <a:rPr lang="en-GB" dirty="0" err="1"/>
              <a:t>Horaţiu</a:t>
            </a:r>
            <a:r>
              <a:rPr lang="en-GB" dirty="0"/>
              <a:t> </a:t>
            </a:r>
            <a:r>
              <a:rPr lang="en-GB" dirty="0" err="1"/>
              <a:t>Găurean</a:t>
            </a:r>
            <a:endParaRPr lang="en-GB" dirty="0"/>
          </a:p>
          <a:p>
            <a:pPr algn="ctr"/>
            <a:r>
              <a:rPr lang="en-GB" dirty="0" err="1"/>
              <a:t>Nicu</a:t>
            </a:r>
            <a:r>
              <a:rPr lang="en-GB" dirty="0"/>
              <a:t> </a:t>
            </a:r>
            <a:r>
              <a:rPr lang="en-GB" dirty="0" err="1"/>
              <a:t>Burduhos</a:t>
            </a:r>
            <a:endParaRPr lang="en-GB" dirty="0"/>
          </a:p>
          <a:p>
            <a:pPr algn="ctr"/>
            <a:r>
              <a:rPr lang="en-GB" dirty="0"/>
              <a:t>Daniel </a:t>
            </a:r>
            <a:r>
              <a:rPr lang="en-GB" dirty="0" err="1"/>
              <a:t>Leşan</a:t>
            </a:r>
            <a:endParaRPr lang="en-GB" dirty="0"/>
          </a:p>
          <a:p>
            <a:pPr algn="ctr"/>
            <a:r>
              <a:rPr lang="en-GB" dirty="0"/>
              <a:t>Mario </a:t>
            </a:r>
            <a:r>
              <a:rPr lang="en-GB" dirty="0" err="1"/>
              <a:t>Toader</a:t>
            </a:r>
            <a:endParaRPr lang="en-GB" dirty="0"/>
          </a:p>
          <a:p>
            <a:pPr algn="ctr"/>
            <a:r>
              <a:rPr lang="en-GB" dirty="0"/>
              <a:t>Marian </a:t>
            </a:r>
            <a:r>
              <a:rPr lang="en-GB" dirty="0" err="1"/>
              <a:t>Ostace</a:t>
            </a:r>
            <a:endParaRPr lang="en-GB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230498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7CA2A03F-9686-01AF-CDE1-FEB8511A0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" y="294538"/>
            <a:ext cx="11229451" cy="1033669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FFFFFF"/>
                </a:solidFill>
                <a:ea typeface="+mj-lt"/>
                <a:cs typeface="+mj-lt"/>
              </a:rPr>
              <a:t>W</a:t>
            </a:r>
            <a:r>
              <a:rPr lang="ro-RO" sz="4000" dirty="0">
                <a:solidFill>
                  <a:srgbClr val="FFFFFF"/>
                </a:solidFill>
                <a:ea typeface="+mj-lt"/>
                <a:cs typeface="+mj-lt"/>
              </a:rPr>
              <a:t>hat </a:t>
            </a:r>
            <a:r>
              <a:rPr lang="ro-RO" sz="4000" dirty="0" err="1">
                <a:solidFill>
                  <a:srgbClr val="FFFFFF"/>
                </a:solidFill>
                <a:ea typeface="+mj-lt"/>
                <a:cs typeface="+mj-lt"/>
              </a:rPr>
              <a:t>is</a:t>
            </a:r>
            <a:r>
              <a:rPr lang="ro-RO" sz="4000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ro-RO" sz="4000" dirty="0" err="1">
                <a:solidFill>
                  <a:srgbClr val="FFFFFF"/>
                </a:solidFill>
                <a:ea typeface="+mj-lt"/>
                <a:cs typeface="+mj-lt"/>
              </a:rPr>
              <a:t>hydraulic</a:t>
            </a:r>
            <a:r>
              <a:rPr lang="ro-RO" sz="4000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ro-RO" sz="4000" dirty="0" err="1">
                <a:solidFill>
                  <a:srgbClr val="FFFFFF"/>
                </a:solidFill>
                <a:ea typeface="+mj-lt"/>
                <a:cs typeface="+mj-lt"/>
              </a:rPr>
              <a:t>energy</a:t>
            </a:r>
            <a:r>
              <a:rPr lang="ro-RO" sz="4000" dirty="0">
                <a:solidFill>
                  <a:srgbClr val="FFFFFF"/>
                </a:solidFill>
                <a:ea typeface="+mj-lt"/>
                <a:cs typeface="+mj-lt"/>
              </a:rPr>
              <a:t>?</a:t>
            </a:r>
            <a:endParaRPr lang="ro-RO" sz="4000" dirty="0">
              <a:solidFill>
                <a:srgbClr val="FFFFFF"/>
              </a:solidFill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C4E13AB-7B5A-247C-CE71-04A802C75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766" y="2318197"/>
            <a:ext cx="10972864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ro-RO" sz="3600" dirty="0" err="1">
                <a:ea typeface="+mn-lt"/>
                <a:cs typeface="+mn-lt"/>
              </a:rPr>
              <a:t>Hydraulic</a:t>
            </a:r>
            <a:r>
              <a:rPr lang="ro-RO" sz="3600" dirty="0">
                <a:ea typeface="+mn-lt"/>
                <a:cs typeface="+mn-lt"/>
              </a:rPr>
              <a:t> </a:t>
            </a:r>
            <a:r>
              <a:rPr lang="ro-RO" sz="3600" dirty="0" err="1">
                <a:ea typeface="+mn-lt"/>
                <a:cs typeface="+mn-lt"/>
              </a:rPr>
              <a:t>energy</a:t>
            </a:r>
            <a:r>
              <a:rPr lang="ro-RO" sz="3600" dirty="0">
                <a:ea typeface="+mn-lt"/>
                <a:cs typeface="+mn-lt"/>
              </a:rPr>
              <a:t> </a:t>
            </a:r>
            <a:r>
              <a:rPr lang="ro-RO" sz="3600" dirty="0" err="1">
                <a:ea typeface="+mn-lt"/>
                <a:cs typeface="+mn-lt"/>
              </a:rPr>
              <a:t>is</a:t>
            </a:r>
            <a:r>
              <a:rPr lang="ro-RO" sz="3600" dirty="0">
                <a:ea typeface="+mn-lt"/>
                <a:cs typeface="+mn-lt"/>
              </a:rPr>
              <a:t> a </a:t>
            </a:r>
            <a:r>
              <a:rPr lang="ro-RO" sz="3600" dirty="0" err="1">
                <a:ea typeface="+mn-lt"/>
                <a:cs typeface="+mn-lt"/>
              </a:rPr>
              <a:t>type</a:t>
            </a:r>
            <a:r>
              <a:rPr lang="ro-RO" sz="3600" dirty="0">
                <a:ea typeface="+mn-lt"/>
                <a:cs typeface="+mn-lt"/>
              </a:rPr>
              <a:t> of </a:t>
            </a:r>
            <a:r>
              <a:rPr lang="ro-RO" sz="3600" dirty="0" err="1">
                <a:ea typeface="+mn-lt"/>
                <a:cs typeface="+mn-lt"/>
              </a:rPr>
              <a:t>energy</a:t>
            </a:r>
            <a:r>
              <a:rPr lang="ro-RO" sz="3600" dirty="0">
                <a:ea typeface="+mn-lt"/>
                <a:cs typeface="+mn-lt"/>
              </a:rPr>
              <a:t> </a:t>
            </a:r>
            <a:r>
              <a:rPr lang="ro-RO" sz="3600" dirty="0" err="1">
                <a:ea typeface="+mn-lt"/>
                <a:cs typeface="+mn-lt"/>
              </a:rPr>
              <a:t>that</a:t>
            </a:r>
            <a:r>
              <a:rPr lang="ro-RO" sz="3600" dirty="0">
                <a:ea typeface="+mn-lt"/>
                <a:cs typeface="+mn-lt"/>
              </a:rPr>
              <a:t> </a:t>
            </a:r>
            <a:r>
              <a:rPr lang="en-GB" sz="3600" dirty="0">
                <a:ea typeface="+mn-lt"/>
                <a:cs typeface="+mn-lt"/>
              </a:rPr>
              <a:t>uses</a:t>
            </a:r>
            <a:r>
              <a:rPr lang="ro-RO" sz="3600" dirty="0">
                <a:ea typeface="+mn-lt"/>
                <a:cs typeface="+mn-lt"/>
              </a:rPr>
              <a:t> </a:t>
            </a:r>
            <a:r>
              <a:rPr lang="ro-RO" sz="3600" dirty="0" err="1">
                <a:ea typeface="+mn-lt"/>
                <a:cs typeface="+mn-lt"/>
              </a:rPr>
              <a:t>the</a:t>
            </a:r>
            <a:r>
              <a:rPr lang="ro-RO" sz="3600" dirty="0">
                <a:ea typeface="+mn-lt"/>
                <a:cs typeface="+mn-lt"/>
              </a:rPr>
              <a:t> </a:t>
            </a:r>
            <a:r>
              <a:rPr lang="ro-RO" sz="3600" dirty="0" err="1">
                <a:ea typeface="+mn-lt"/>
                <a:cs typeface="+mn-lt"/>
              </a:rPr>
              <a:t>movement</a:t>
            </a:r>
            <a:r>
              <a:rPr lang="ro-RO" sz="3600" dirty="0">
                <a:ea typeface="+mn-lt"/>
                <a:cs typeface="+mn-lt"/>
              </a:rPr>
              <a:t> of </a:t>
            </a:r>
            <a:r>
              <a:rPr lang="ro-RO" sz="3600" dirty="0" err="1">
                <a:ea typeface="+mn-lt"/>
                <a:cs typeface="+mn-lt"/>
              </a:rPr>
              <a:t>water</a:t>
            </a:r>
            <a:r>
              <a:rPr lang="ro-RO" sz="3600" dirty="0">
                <a:ea typeface="+mn-lt"/>
                <a:cs typeface="+mn-lt"/>
              </a:rPr>
              <a:t>. It </a:t>
            </a:r>
            <a:r>
              <a:rPr lang="ro-RO" sz="3600" dirty="0" err="1">
                <a:ea typeface="+mn-lt"/>
                <a:cs typeface="+mn-lt"/>
              </a:rPr>
              <a:t>is</a:t>
            </a:r>
            <a:r>
              <a:rPr lang="ro-RO" sz="3600" dirty="0">
                <a:ea typeface="+mn-lt"/>
                <a:cs typeface="+mn-lt"/>
              </a:rPr>
              <a:t> </a:t>
            </a:r>
            <a:r>
              <a:rPr lang="ro-RO" sz="3600" dirty="0" err="1">
                <a:ea typeface="+mn-lt"/>
                <a:cs typeface="+mn-lt"/>
              </a:rPr>
              <a:t>sometimes</a:t>
            </a:r>
            <a:r>
              <a:rPr lang="ro-RO" sz="3600" dirty="0">
                <a:ea typeface="+mn-lt"/>
                <a:cs typeface="+mn-lt"/>
              </a:rPr>
              <a:t> </a:t>
            </a:r>
            <a:r>
              <a:rPr lang="ro-RO" sz="3600" dirty="0" err="1">
                <a:ea typeface="+mn-lt"/>
                <a:cs typeface="+mn-lt"/>
              </a:rPr>
              <a:t>also</a:t>
            </a:r>
            <a:r>
              <a:rPr lang="ro-RO" sz="3600" dirty="0">
                <a:ea typeface="+mn-lt"/>
                <a:cs typeface="+mn-lt"/>
              </a:rPr>
              <a:t> </a:t>
            </a:r>
            <a:r>
              <a:rPr lang="ro-RO" sz="3600" dirty="0" err="1">
                <a:ea typeface="+mn-lt"/>
                <a:cs typeface="+mn-lt"/>
              </a:rPr>
              <a:t>called</a:t>
            </a:r>
            <a:r>
              <a:rPr lang="ro-RO" sz="3600" dirty="0">
                <a:ea typeface="+mn-lt"/>
                <a:cs typeface="+mn-lt"/>
              </a:rPr>
              <a:t> </a:t>
            </a:r>
            <a:r>
              <a:rPr lang="ro-RO" sz="3600" dirty="0" err="1">
                <a:ea typeface="+mn-lt"/>
                <a:cs typeface="+mn-lt"/>
              </a:rPr>
              <a:t>water</a:t>
            </a:r>
            <a:r>
              <a:rPr lang="ro-RO" sz="3600" dirty="0">
                <a:ea typeface="+mn-lt"/>
                <a:cs typeface="+mn-lt"/>
              </a:rPr>
              <a:t> </a:t>
            </a:r>
            <a:r>
              <a:rPr lang="ro-RO" sz="3600" dirty="0" err="1">
                <a:ea typeface="+mn-lt"/>
                <a:cs typeface="+mn-lt"/>
              </a:rPr>
              <a:t>energy</a:t>
            </a:r>
            <a:r>
              <a:rPr lang="ro-RO" sz="3600" dirty="0">
                <a:ea typeface="+mn-lt"/>
                <a:cs typeface="+mn-lt"/>
              </a:rPr>
              <a:t> </a:t>
            </a:r>
            <a:r>
              <a:rPr lang="ro-RO" sz="3600" dirty="0" err="1">
                <a:ea typeface="+mn-lt"/>
                <a:cs typeface="+mn-lt"/>
              </a:rPr>
              <a:t>and</a:t>
            </a:r>
            <a:r>
              <a:rPr lang="ro-RO" sz="3600" dirty="0">
                <a:ea typeface="+mn-lt"/>
                <a:cs typeface="+mn-lt"/>
              </a:rPr>
              <a:t> it </a:t>
            </a:r>
            <a:r>
              <a:rPr lang="ro-RO" sz="3600" dirty="0" err="1">
                <a:ea typeface="+mn-lt"/>
                <a:cs typeface="+mn-lt"/>
              </a:rPr>
              <a:t>enables</a:t>
            </a:r>
            <a:r>
              <a:rPr lang="ro-RO" sz="3600" dirty="0">
                <a:ea typeface="+mn-lt"/>
                <a:cs typeface="+mn-lt"/>
              </a:rPr>
              <a:t> </a:t>
            </a:r>
            <a:r>
              <a:rPr lang="ro-RO" sz="3600" dirty="0" err="1">
                <a:ea typeface="+mn-lt"/>
                <a:cs typeface="+mn-lt"/>
              </a:rPr>
              <a:t>us</a:t>
            </a:r>
            <a:r>
              <a:rPr lang="ro-RO" sz="3600" dirty="0">
                <a:ea typeface="+mn-lt"/>
                <a:cs typeface="+mn-lt"/>
              </a:rPr>
              <a:t> </a:t>
            </a:r>
            <a:r>
              <a:rPr lang="ro-RO" sz="3600" dirty="0" err="1">
                <a:ea typeface="+mn-lt"/>
                <a:cs typeface="+mn-lt"/>
              </a:rPr>
              <a:t>to</a:t>
            </a:r>
            <a:r>
              <a:rPr lang="ro-RO" sz="3600" dirty="0">
                <a:ea typeface="+mn-lt"/>
                <a:cs typeface="+mn-lt"/>
              </a:rPr>
              <a:t> </a:t>
            </a:r>
            <a:r>
              <a:rPr lang="ro-RO" sz="3600" dirty="0" err="1">
                <a:ea typeface="+mn-lt"/>
                <a:cs typeface="+mn-lt"/>
              </a:rPr>
              <a:t>obtain</a:t>
            </a:r>
            <a:r>
              <a:rPr lang="ro-RO" sz="3600" dirty="0">
                <a:ea typeface="+mn-lt"/>
                <a:cs typeface="+mn-lt"/>
              </a:rPr>
              <a:t> </a:t>
            </a:r>
            <a:r>
              <a:rPr lang="ro-RO" sz="3600" dirty="0" err="1">
                <a:ea typeface="+mn-lt"/>
                <a:cs typeface="+mn-lt"/>
              </a:rPr>
              <a:t>electricity</a:t>
            </a:r>
            <a:r>
              <a:rPr lang="ro-RO" sz="3600" dirty="0">
                <a:ea typeface="+mn-lt"/>
                <a:cs typeface="+mn-lt"/>
              </a:rPr>
              <a:t> </a:t>
            </a:r>
            <a:r>
              <a:rPr lang="ro-RO" sz="3600" dirty="0" err="1">
                <a:ea typeface="+mn-lt"/>
                <a:cs typeface="+mn-lt"/>
              </a:rPr>
              <a:t>by</a:t>
            </a:r>
            <a:r>
              <a:rPr lang="ro-RO" sz="3600" dirty="0">
                <a:ea typeface="+mn-lt"/>
                <a:cs typeface="+mn-lt"/>
              </a:rPr>
              <a:t> </a:t>
            </a:r>
            <a:r>
              <a:rPr lang="ro-RO" sz="3600" dirty="0" err="1">
                <a:ea typeface="+mn-lt"/>
                <a:cs typeface="+mn-lt"/>
              </a:rPr>
              <a:t>making</a:t>
            </a:r>
            <a:r>
              <a:rPr lang="ro-RO" sz="3600" dirty="0">
                <a:ea typeface="+mn-lt"/>
                <a:cs typeface="+mn-lt"/>
              </a:rPr>
              <a:t> </a:t>
            </a:r>
            <a:r>
              <a:rPr lang="ro-RO" sz="3600" dirty="0" err="1">
                <a:ea typeface="+mn-lt"/>
                <a:cs typeface="+mn-lt"/>
              </a:rPr>
              <a:t>use</a:t>
            </a:r>
            <a:r>
              <a:rPr lang="ro-RO" sz="3600" dirty="0">
                <a:ea typeface="+mn-lt"/>
                <a:cs typeface="+mn-lt"/>
              </a:rPr>
              <a:t> of </a:t>
            </a:r>
            <a:r>
              <a:rPr lang="ro-RO" sz="3600" dirty="0" err="1">
                <a:ea typeface="+mn-lt"/>
                <a:cs typeface="+mn-lt"/>
              </a:rPr>
              <a:t>kinetic</a:t>
            </a:r>
            <a:r>
              <a:rPr lang="ro-RO" sz="3600" dirty="0">
                <a:ea typeface="+mn-lt"/>
                <a:cs typeface="+mn-lt"/>
              </a:rPr>
              <a:t> </a:t>
            </a:r>
            <a:r>
              <a:rPr lang="ro-RO" sz="3600" dirty="0" err="1">
                <a:ea typeface="+mn-lt"/>
                <a:cs typeface="+mn-lt"/>
              </a:rPr>
              <a:t>energy</a:t>
            </a:r>
            <a:r>
              <a:rPr lang="ro-RO" sz="3600" dirty="0">
                <a:ea typeface="+mn-lt"/>
                <a:cs typeface="+mn-lt"/>
              </a:rPr>
              <a:t> </a:t>
            </a:r>
            <a:r>
              <a:rPr lang="ro-RO" sz="3600" dirty="0" err="1">
                <a:ea typeface="+mn-lt"/>
                <a:cs typeface="+mn-lt"/>
              </a:rPr>
              <a:t>and</a:t>
            </a:r>
            <a:r>
              <a:rPr lang="ro-RO" sz="3600" dirty="0">
                <a:ea typeface="+mn-lt"/>
                <a:cs typeface="+mn-lt"/>
              </a:rPr>
              <a:t> </a:t>
            </a:r>
            <a:r>
              <a:rPr lang="ro-RO" sz="3600" dirty="0" err="1">
                <a:ea typeface="+mn-lt"/>
                <a:cs typeface="+mn-lt"/>
              </a:rPr>
              <a:t>potential</a:t>
            </a:r>
            <a:r>
              <a:rPr lang="ro-RO" sz="3600" dirty="0">
                <a:ea typeface="+mn-lt"/>
                <a:cs typeface="+mn-lt"/>
              </a:rPr>
              <a:t> </a:t>
            </a:r>
            <a:r>
              <a:rPr lang="ro-RO" sz="3600" dirty="0" err="1">
                <a:ea typeface="+mn-lt"/>
                <a:cs typeface="+mn-lt"/>
              </a:rPr>
              <a:t>energy</a:t>
            </a:r>
            <a:r>
              <a:rPr lang="ro-RO" sz="3600" dirty="0">
                <a:ea typeface="+mn-lt"/>
                <a:cs typeface="+mn-lt"/>
              </a:rPr>
              <a:t> </a:t>
            </a:r>
            <a:r>
              <a:rPr lang="ro-RO" sz="3600" dirty="0" err="1">
                <a:ea typeface="+mn-lt"/>
                <a:cs typeface="+mn-lt"/>
              </a:rPr>
              <a:t>from</a:t>
            </a:r>
            <a:r>
              <a:rPr lang="ro-RO" sz="3600" dirty="0">
                <a:ea typeface="+mn-lt"/>
                <a:cs typeface="+mn-lt"/>
              </a:rPr>
              <a:t> </a:t>
            </a:r>
            <a:r>
              <a:rPr lang="ro-RO" sz="3600" dirty="0" err="1">
                <a:ea typeface="+mn-lt"/>
                <a:cs typeface="+mn-lt"/>
              </a:rPr>
              <a:t>currents</a:t>
            </a:r>
            <a:r>
              <a:rPr lang="ro-RO" sz="3600" dirty="0">
                <a:ea typeface="+mn-lt"/>
                <a:cs typeface="+mn-lt"/>
              </a:rPr>
              <a:t> </a:t>
            </a:r>
            <a:r>
              <a:rPr lang="ro-RO" sz="3600" dirty="0" err="1">
                <a:ea typeface="+mn-lt"/>
                <a:cs typeface="+mn-lt"/>
              </a:rPr>
              <a:t>and</a:t>
            </a:r>
            <a:r>
              <a:rPr lang="ro-RO" sz="3600" dirty="0">
                <a:ea typeface="+mn-lt"/>
                <a:cs typeface="+mn-lt"/>
              </a:rPr>
              <a:t> </a:t>
            </a:r>
            <a:r>
              <a:rPr lang="ro-RO" sz="3600" dirty="0" err="1">
                <a:ea typeface="+mn-lt"/>
                <a:cs typeface="+mn-lt"/>
              </a:rPr>
              <a:t>waterfalls</a:t>
            </a:r>
            <a:r>
              <a:rPr lang="ro-RO" sz="3600" dirty="0">
                <a:ea typeface="+mn-lt"/>
                <a:cs typeface="+mn-lt"/>
              </a:rPr>
              <a:t>.</a:t>
            </a:r>
            <a:endParaRPr lang="ro-RO" sz="3600" dirty="0">
              <a:cs typeface="Calibri"/>
            </a:endParaRPr>
          </a:p>
        </p:txBody>
      </p:sp>
      <p:pic>
        <p:nvPicPr>
          <p:cNvPr id="9" name="Picture 2" descr="Intrebari frecvente despre Enterosgel">
            <a:extLst>
              <a:ext uri="{FF2B5EF4-FFF2-40B4-BE49-F238E27FC236}">
                <a16:creationId xmlns:a16="http://schemas.microsoft.com/office/drawing/2014/main" id="{EBB9036D-5BD2-4CF6-B48D-23B5B63FD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49325" y="389744"/>
            <a:ext cx="2313482" cy="20836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6763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E39826C2-18FC-F356-CAFB-6263FFB88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51" y="637762"/>
            <a:ext cx="10639913" cy="900131"/>
          </a:xfrm>
        </p:spPr>
        <p:txBody>
          <a:bodyPr anchor="t">
            <a:normAutofit/>
          </a:bodyPr>
          <a:lstStyle/>
          <a:p>
            <a:pPr algn="ctr"/>
            <a:r>
              <a:rPr lang="ro-RO" sz="4000" dirty="0">
                <a:solidFill>
                  <a:schemeClr val="bg1"/>
                </a:solidFill>
                <a:cs typeface="Calibri Light"/>
              </a:rPr>
              <a:t>BENEFITS OF HYDRAULIC ENERGY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3E18B41-C689-2A0F-0811-F00EDE964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798" y="2291426"/>
            <a:ext cx="9880893" cy="395961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o-RO" sz="3200" dirty="0">
                <a:ea typeface="+mn-lt"/>
                <a:cs typeface="+mn-lt"/>
              </a:rPr>
              <a:t>It </a:t>
            </a:r>
            <a:r>
              <a:rPr lang="ro-RO" sz="3200" dirty="0" err="1">
                <a:ea typeface="+mn-lt"/>
                <a:cs typeface="+mn-lt"/>
              </a:rPr>
              <a:t>is</a:t>
            </a:r>
            <a:r>
              <a:rPr lang="ro-RO" sz="3200" dirty="0">
                <a:ea typeface="+mn-lt"/>
                <a:cs typeface="+mn-lt"/>
              </a:rPr>
              <a:t> a </a:t>
            </a:r>
            <a:r>
              <a:rPr lang="ro-RO" sz="3200" dirty="0" err="1">
                <a:ea typeface="+mn-lt"/>
                <a:cs typeface="+mn-lt"/>
              </a:rPr>
              <a:t>renewable</a:t>
            </a:r>
            <a:r>
              <a:rPr lang="ro-RO" sz="3200" dirty="0">
                <a:ea typeface="+mn-lt"/>
                <a:cs typeface="+mn-lt"/>
              </a:rPr>
              <a:t> </a:t>
            </a:r>
            <a:r>
              <a:rPr lang="ro-RO" sz="3200" dirty="0" err="1">
                <a:ea typeface="+mn-lt"/>
                <a:cs typeface="+mn-lt"/>
              </a:rPr>
              <a:t>energy</a:t>
            </a:r>
            <a:r>
              <a:rPr lang="ro-RO" sz="3200" dirty="0">
                <a:ea typeface="+mn-lt"/>
                <a:cs typeface="+mn-lt"/>
              </a:rPr>
              <a:t>, </a:t>
            </a:r>
            <a:r>
              <a:rPr lang="ro-RO" sz="3200" dirty="0" err="1">
                <a:ea typeface="+mn-lt"/>
                <a:cs typeface="+mn-lt"/>
              </a:rPr>
              <a:t>therefore</a:t>
            </a:r>
            <a:r>
              <a:rPr lang="ro-RO" sz="3200" dirty="0">
                <a:ea typeface="+mn-lt"/>
                <a:cs typeface="+mn-lt"/>
              </a:rPr>
              <a:t> it </a:t>
            </a:r>
            <a:r>
              <a:rPr lang="ro-RO" sz="3200" dirty="0" err="1">
                <a:ea typeface="+mn-lt"/>
                <a:cs typeface="+mn-lt"/>
              </a:rPr>
              <a:t>is</a:t>
            </a:r>
            <a:r>
              <a:rPr lang="ro-RO" sz="3200" dirty="0">
                <a:ea typeface="+mn-lt"/>
                <a:cs typeface="+mn-lt"/>
              </a:rPr>
              <a:t> </a:t>
            </a:r>
            <a:r>
              <a:rPr lang="ro-RO" sz="3200" dirty="0" err="1">
                <a:ea typeface="+mn-lt"/>
                <a:cs typeface="+mn-lt"/>
              </a:rPr>
              <a:t>inexhaustible</a:t>
            </a:r>
            <a:r>
              <a:rPr lang="ro-RO" sz="3200" dirty="0">
                <a:ea typeface="+mn-lt"/>
                <a:cs typeface="+mn-lt"/>
              </a:rPr>
              <a:t>.</a:t>
            </a:r>
            <a:endParaRPr lang="ro-RO" sz="3200" dirty="0">
              <a:cs typeface="Calibri" panose="020F0502020204030204"/>
            </a:endParaRPr>
          </a:p>
          <a:p>
            <a:r>
              <a:rPr lang="ro-RO" sz="3200" dirty="0">
                <a:ea typeface="+mn-lt"/>
                <a:cs typeface="+mn-lt"/>
              </a:rPr>
              <a:t>It </a:t>
            </a:r>
            <a:r>
              <a:rPr lang="ro-RO" sz="3200" dirty="0" err="1">
                <a:ea typeface="+mn-lt"/>
                <a:cs typeface="+mn-lt"/>
              </a:rPr>
              <a:t>is</a:t>
            </a:r>
            <a:r>
              <a:rPr lang="ro-RO" sz="3200" dirty="0">
                <a:ea typeface="+mn-lt"/>
                <a:cs typeface="+mn-lt"/>
              </a:rPr>
              <a:t> a clean </a:t>
            </a:r>
            <a:r>
              <a:rPr lang="ro-RO" sz="3200" dirty="0" err="1">
                <a:ea typeface="+mn-lt"/>
                <a:cs typeface="+mn-lt"/>
              </a:rPr>
              <a:t>energy</a:t>
            </a:r>
            <a:r>
              <a:rPr lang="ro-RO" sz="3200" dirty="0">
                <a:ea typeface="+mn-lt"/>
                <a:cs typeface="+mn-lt"/>
              </a:rPr>
              <a:t>, it </a:t>
            </a:r>
            <a:r>
              <a:rPr lang="ro-RO" sz="3200" dirty="0" err="1">
                <a:ea typeface="+mn-lt"/>
                <a:cs typeface="+mn-lt"/>
              </a:rPr>
              <a:t>does</a:t>
            </a:r>
            <a:r>
              <a:rPr lang="ro-RO" sz="3200" dirty="0">
                <a:ea typeface="+mn-lt"/>
                <a:cs typeface="+mn-lt"/>
              </a:rPr>
              <a:t> </a:t>
            </a:r>
            <a:r>
              <a:rPr lang="ro-RO" sz="3200" dirty="0" err="1">
                <a:ea typeface="+mn-lt"/>
                <a:cs typeface="+mn-lt"/>
              </a:rPr>
              <a:t>not</a:t>
            </a:r>
            <a:r>
              <a:rPr lang="ro-RO" sz="3200" dirty="0">
                <a:ea typeface="+mn-lt"/>
                <a:cs typeface="+mn-lt"/>
              </a:rPr>
              <a:t> </a:t>
            </a:r>
            <a:r>
              <a:rPr lang="ro-RO" sz="3200" dirty="0" err="1">
                <a:ea typeface="+mn-lt"/>
                <a:cs typeface="+mn-lt"/>
              </a:rPr>
              <a:t>pollute</a:t>
            </a:r>
            <a:r>
              <a:rPr lang="ro-RO" sz="3200" dirty="0">
                <a:ea typeface="+mn-lt"/>
                <a:cs typeface="+mn-lt"/>
              </a:rPr>
              <a:t>, it </a:t>
            </a:r>
            <a:r>
              <a:rPr lang="ro-RO" sz="3200" dirty="0" err="1">
                <a:ea typeface="+mn-lt"/>
                <a:cs typeface="+mn-lt"/>
              </a:rPr>
              <a:t>does</a:t>
            </a:r>
            <a:r>
              <a:rPr lang="ro-RO" sz="3200" dirty="0">
                <a:ea typeface="+mn-lt"/>
                <a:cs typeface="+mn-lt"/>
              </a:rPr>
              <a:t> </a:t>
            </a:r>
            <a:r>
              <a:rPr lang="ro-RO" sz="3200" dirty="0" err="1">
                <a:ea typeface="+mn-lt"/>
                <a:cs typeface="+mn-lt"/>
              </a:rPr>
              <a:t>not</a:t>
            </a:r>
            <a:r>
              <a:rPr lang="ro-RO" sz="3200" dirty="0">
                <a:ea typeface="+mn-lt"/>
                <a:cs typeface="+mn-lt"/>
              </a:rPr>
              <a:t> produce </a:t>
            </a:r>
            <a:r>
              <a:rPr lang="ro-RO" sz="3200" dirty="0" err="1">
                <a:ea typeface="+mn-lt"/>
                <a:cs typeface="+mn-lt"/>
              </a:rPr>
              <a:t>gases</a:t>
            </a:r>
            <a:r>
              <a:rPr lang="ro-RO" sz="3200" dirty="0">
                <a:ea typeface="+mn-lt"/>
                <a:cs typeface="+mn-lt"/>
              </a:rPr>
              <a:t> or toxic </a:t>
            </a:r>
            <a:r>
              <a:rPr lang="ro-RO" sz="3200" dirty="0" err="1">
                <a:ea typeface="+mn-lt"/>
                <a:cs typeface="+mn-lt"/>
              </a:rPr>
              <a:t>emissions</a:t>
            </a:r>
            <a:r>
              <a:rPr lang="ro-RO" sz="3200" dirty="0">
                <a:ea typeface="+mn-lt"/>
                <a:cs typeface="+mn-lt"/>
              </a:rPr>
              <a:t>.</a:t>
            </a:r>
            <a:endParaRPr lang="ro-RO" sz="3200" dirty="0">
              <a:cs typeface="Calibri"/>
            </a:endParaRPr>
          </a:p>
          <a:p>
            <a:r>
              <a:rPr lang="ro-RO" sz="3200" dirty="0">
                <a:ea typeface="+mn-lt"/>
                <a:cs typeface="+mn-lt"/>
              </a:rPr>
              <a:t>It </a:t>
            </a:r>
            <a:r>
              <a:rPr lang="ro-RO" sz="3200" dirty="0" err="1">
                <a:ea typeface="+mn-lt"/>
                <a:cs typeface="+mn-lt"/>
              </a:rPr>
              <a:t>is</a:t>
            </a:r>
            <a:r>
              <a:rPr lang="ro-RO" sz="3200" dirty="0">
                <a:ea typeface="+mn-lt"/>
                <a:cs typeface="+mn-lt"/>
              </a:rPr>
              <a:t> a safe </a:t>
            </a:r>
            <a:r>
              <a:rPr lang="ro-RO" sz="3200" dirty="0" err="1">
                <a:ea typeface="+mn-lt"/>
                <a:cs typeface="+mn-lt"/>
              </a:rPr>
              <a:t>energy</a:t>
            </a:r>
            <a:r>
              <a:rPr lang="ro-RO" sz="3200" dirty="0">
                <a:ea typeface="+mn-lt"/>
                <a:cs typeface="+mn-lt"/>
              </a:rPr>
              <a:t>, </a:t>
            </a:r>
            <a:r>
              <a:rPr lang="ro-RO" sz="3200" dirty="0" err="1">
                <a:ea typeface="+mn-lt"/>
                <a:cs typeface="+mn-lt"/>
              </a:rPr>
              <a:t>the</a:t>
            </a:r>
            <a:r>
              <a:rPr lang="ro-RO" sz="3200" dirty="0">
                <a:ea typeface="+mn-lt"/>
                <a:cs typeface="+mn-lt"/>
              </a:rPr>
              <a:t> </a:t>
            </a:r>
            <a:r>
              <a:rPr lang="ro-RO" sz="3200" dirty="0" err="1">
                <a:ea typeface="+mn-lt"/>
                <a:cs typeface="+mn-lt"/>
              </a:rPr>
              <a:t>only</a:t>
            </a:r>
            <a:r>
              <a:rPr lang="ro-RO" sz="3200" dirty="0">
                <a:ea typeface="+mn-lt"/>
                <a:cs typeface="+mn-lt"/>
              </a:rPr>
              <a:t> </a:t>
            </a:r>
            <a:r>
              <a:rPr lang="ro-RO" sz="3200" dirty="0" err="1">
                <a:ea typeface="+mn-lt"/>
                <a:cs typeface="+mn-lt"/>
              </a:rPr>
              <a:t>fuel</a:t>
            </a:r>
            <a:r>
              <a:rPr lang="ro-RO" sz="3200" dirty="0">
                <a:ea typeface="+mn-lt"/>
                <a:cs typeface="+mn-lt"/>
              </a:rPr>
              <a:t> </a:t>
            </a:r>
            <a:r>
              <a:rPr lang="ro-RO" sz="3200" dirty="0" err="1">
                <a:ea typeface="+mn-lt"/>
                <a:cs typeface="+mn-lt"/>
              </a:rPr>
              <a:t>used</a:t>
            </a:r>
            <a:r>
              <a:rPr lang="ro-RO" sz="3200" dirty="0">
                <a:ea typeface="+mn-lt"/>
                <a:cs typeface="+mn-lt"/>
              </a:rPr>
              <a:t> </a:t>
            </a:r>
            <a:r>
              <a:rPr lang="ro-RO" sz="3200" dirty="0" err="1">
                <a:ea typeface="+mn-lt"/>
                <a:cs typeface="+mn-lt"/>
              </a:rPr>
              <a:t>is</a:t>
            </a:r>
            <a:r>
              <a:rPr lang="ro-RO" sz="3200" dirty="0">
                <a:ea typeface="+mn-lt"/>
                <a:cs typeface="+mn-lt"/>
              </a:rPr>
              <a:t> </a:t>
            </a:r>
            <a:r>
              <a:rPr lang="ro-RO" sz="3200" dirty="0" err="1">
                <a:ea typeface="+mn-lt"/>
                <a:cs typeface="+mn-lt"/>
              </a:rPr>
              <a:t>water</a:t>
            </a:r>
            <a:r>
              <a:rPr lang="ro-RO" sz="3200" dirty="0">
                <a:ea typeface="+mn-lt"/>
                <a:cs typeface="+mn-lt"/>
              </a:rPr>
              <a:t>.</a:t>
            </a:r>
            <a:endParaRPr lang="ro-RO" sz="3200" dirty="0">
              <a:cs typeface="Calibri"/>
            </a:endParaRPr>
          </a:p>
          <a:p>
            <a:r>
              <a:rPr lang="en-GB" sz="3200" dirty="0">
                <a:ea typeface="+mn-lt"/>
                <a:cs typeface="+mn-lt"/>
              </a:rPr>
              <a:t>It </a:t>
            </a:r>
            <a:r>
              <a:rPr lang="ro-RO" sz="3200" dirty="0" err="1">
                <a:ea typeface="+mn-lt"/>
                <a:cs typeface="+mn-lt"/>
              </a:rPr>
              <a:t>is</a:t>
            </a:r>
            <a:r>
              <a:rPr lang="ro-RO" sz="3200" dirty="0">
                <a:ea typeface="+mn-lt"/>
                <a:cs typeface="+mn-lt"/>
              </a:rPr>
              <a:t> </a:t>
            </a:r>
            <a:r>
              <a:rPr lang="ro-RO" sz="3200" dirty="0" err="1">
                <a:ea typeface="+mn-lt"/>
                <a:cs typeface="+mn-lt"/>
              </a:rPr>
              <a:t>flexible</a:t>
            </a:r>
            <a:r>
              <a:rPr lang="ro-RO" sz="3200" dirty="0">
                <a:ea typeface="+mn-lt"/>
                <a:cs typeface="+mn-lt"/>
              </a:rPr>
              <a:t>.</a:t>
            </a:r>
            <a:endParaRPr lang="ro-RO" sz="3200" dirty="0">
              <a:cs typeface="Calibri"/>
            </a:endParaRPr>
          </a:p>
          <a:p>
            <a:r>
              <a:rPr lang="en-GB" sz="3200" dirty="0">
                <a:ea typeface="+mn-lt"/>
                <a:cs typeface="+mn-lt"/>
              </a:rPr>
              <a:t>It g</a:t>
            </a:r>
            <a:r>
              <a:rPr lang="ro-RO" sz="3200" dirty="0" err="1">
                <a:ea typeface="+mn-lt"/>
                <a:cs typeface="+mn-lt"/>
              </a:rPr>
              <a:t>enerate</a:t>
            </a:r>
            <a:r>
              <a:rPr lang="en-GB" sz="3200" dirty="0">
                <a:ea typeface="+mn-lt"/>
                <a:cs typeface="+mn-lt"/>
              </a:rPr>
              <a:t>s</a:t>
            </a:r>
            <a:r>
              <a:rPr lang="ro-RO" sz="3200" dirty="0">
                <a:ea typeface="+mn-lt"/>
                <a:cs typeface="+mn-lt"/>
              </a:rPr>
              <a:t> </a:t>
            </a:r>
            <a:r>
              <a:rPr lang="ro-RO" sz="3200" dirty="0" err="1">
                <a:ea typeface="+mn-lt"/>
                <a:cs typeface="+mn-lt"/>
              </a:rPr>
              <a:t>jobs</a:t>
            </a:r>
            <a:r>
              <a:rPr lang="ro-RO" sz="3200" dirty="0">
                <a:ea typeface="+mn-lt"/>
                <a:cs typeface="+mn-lt"/>
              </a:rPr>
              <a:t>.</a:t>
            </a:r>
            <a:endParaRPr lang="ro-RO" sz="3200" dirty="0">
              <a:cs typeface="Calibri"/>
            </a:endParaRPr>
          </a:p>
          <a:p>
            <a:r>
              <a:rPr lang="ro-RO" sz="3200" dirty="0" err="1">
                <a:ea typeface="+mn-lt"/>
                <a:cs typeface="+mn-lt"/>
              </a:rPr>
              <a:t>Reservoirs</a:t>
            </a:r>
            <a:r>
              <a:rPr lang="ro-RO" sz="3200" dirty="0">
                <a:ea typeface="+mn-lt"/>
                <a:cs typeface="+mn-lt"/>
              </a:rPr>
              <a:t> control </a:t>
            </a:r>
            <a:r>
              <a:rPr lang="ro-RO" sz="3200" dirty="0" err="1">
                <a:ea typeface="+mn-lt"/>
                <a:cs typeface="+mn-lt"/>
              </a:rPr>
              <a:t>the</a:t>
            </a:r>
            <a:r>
              <a:rPr lang="ro-RO" sz="3200" dirty="0">
                <a:ea typeface="+mn-lt"/>
                <a:cs typeface="+mn-lt"/>
              </a:rPr>
              <a:t> </a:t>
            </a:r>
            <a:r>
              <a:rPr lang="ro-RO" sz="3200" dirty="0" err="1">
                <a:ea typeface="+mn-lt"/>
                <a:cs typeface="+mn-lt"/>
              </a:rPr>
              <a:t>river</a:t>
            </a:r>
            <a:r>
              <a:rPr lang="ro-RO" sz="3200" dirty="0">
                <a:ea typeface="+mn-lt"/>
                <a:cs typeface="+mn-lt"/>
              </a:rPr>
              <a:t> </a:t>
            </a:r>
            <a:r>
              <a:rPr lang="ro-RO" sz="3200" dirty="0" err="1">
                <a:ea typeface="+mn-lt"/>
                <a:cs typeface="+mn-lt"/>
              </a:rPr>
              <a:t>and</a:t>
            </a:r>
            <a:r>
              <a:rPr lang="ro-RO" sz="3200" dirty="0">
                <a:ea typeface="+mn-lt"/>
                <a:cs typeface="+mn-lt"/>
              </a:rPr>
              <a:t> </a:t>
            </a:r>
            <a:r>
              <a:rPr lang="ro-RO" sz="3200" dirty="0" err="1">
                <a:ea typeface="+mn-lt"/>
                <a:cs typeface="+mn-lt"/>
              </a:rPr>
              <a:t>this</a:t>
            </a:r>
            <a:r>
              <a:rPr lang="ro-RO" sz="3200" dirty="0">
                <a:ea typeface="+mn-lt"/>
                <a:cs typeface="+mn-lt"/>
              </a:rPr>
              <a:t> </a:t>
            </a:r>
            <a:r>
              <a:rPr lang="ro-RO" sz="3200" dirty="0" err="1">
                <a:ea typeface="+mn-lt"/>
                <a:cs typeface="+mn-lt"/>
              </a:rPr>
              <a:t>helps</a:t>
            </a:r>
            <a:r>
              <a:rPr lang="ro-RO" sz="3200" dirty="0">
                <a:ea typeface="+mn-lt"/>
                <a:cs typeface="+mn-lt"/>
              </a:rPr>
              <a:t> reduce </a:t>
            </a:r>
            <a:r>
              <a:rPr lang="ro-RO" sz="3200" dirty="0" err="1">
                <a:ea typeface="+mn-lt"/>
                <a:cs typeface="+mn-lt"/>
              </a:rPr>
              <a:t>risks</a:t>
            </a:r>
            <a:r>
              <a:rPr lang="ro-RO" sz="3200" dirty="0">
                <a:ea typeface="+mn-lt"/>
                <a:cs typeface="+mn-lt"/>
              </a:rPr>
              <a:t> in case of </a:t>
            </a:r>
            <a:r>
              <a:rPr lang="ro-RO" sz="3200" dirty="0" err="1">
                <a:ea typeface="+mn-lt"/>
                <a:cs typeface="+mn-lt"/>
              </a:rPr>
              <a:t>flooding</a:t>
            </a:r>
            <a:r>
              <a:rPr lang="ro-RO" sz="3200" dirty="0">
                <a:ea typeface="+mn-lt"/>
                <a:cs typeface="+mn-lt"/>
              </a:rPr>
              <a:t>.</a:t>
            </a:r>
            <a:endParaRPr lang="ro-RO" sz="3200" dirty="0"/>
          </a:p>
        </p:txBody>
      </p:sp>
    </p:spTree>
    <p:extLst>
      <p:ext uri="{BB962C8B-B14F-4D97-AF65-F5344CB8AC3E}">
        <p14:creationId xmlns:p14="http://schemas.microsoft.com/office/powerpoint/2010/main" val="380120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10A6818A-13DC-CA8A-BBDD-7BE11C208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pPr algn="ctr"/>
            <a:r>
              <a:rPr lang="ro-RO" sz="4000" dirty="0">
                <a:solidFill>
                  <a:srgbClr val="FFFFFF"/>
                </a:solidFill>
                <a:ea typeface="+mj-lt"/>
                <a:cs typeface="+mj-lt"/>
              </a:rPr>
              <a:t>DISADVANTAGES OF HYDRAULIC ENERGY</a:t>
            </a:r>
            <a:endParaRPr lang="ro-RO" sz="4000" dirty="0">
              <a:solidFill>
                <a:srgbClr val="FFFFFF"/>
              </a:solidFill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8E4C313-C75F-EB61-58B4-83F4AF1D3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766" y="1968947"/>
            <a:ext cx="11205697" cy="441360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o-RO" dirty="0" err="1">
                <a:ea typeface="+mn-lt"/>
                <a:cs typeface="+mn-lt"/>
              </a:rPr>
              <a:t>Hydraulic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dams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need</a:t>
            </a:r>
            <a:r>
              <a:rPr lang="ro-RO" dirty="0">
                <a:ea typeface="+mn-lt"/>
                <a:cs typeface="+mn-lt"/>
              </a:rPr>
              <a:t> a site </a:t>
            </a:r>
            <a:r>
              <a:rPr lang="ro-RO" dirty="0" err="1">
                <a:ea typeface="+mn-lt"/>
                <a:cs typeface="+mn-lt"/>
              </a:rPr>
              <a:t>with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adequate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flow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and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height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conditions</a:t>
            </a:r>
            <a:r>
              <a:rPr lang="ro-RO" dirty="0">
                <a:ea typeface="+mn-lt"/>
                <a:cs typeface="+mn-lt"/>
              </a:rPr>
              <a:t>.</a:t>
            </a:r>
            <a:endParaRPr lang="ro-RO" dirty="0">
              <a:cs typeface="Calibri"/>
            </a:endParaRPr>
          </a:p>
          <a:p>
            <a:r>
              <a:rPr lang="ro-RO" dirty="0">
                <a:ea typeface="+mn-lt"/>
                <a:cs typeface="+mn-lt"/>
              </a:rPr>
              <a:t>It </a:t>
            </a:r>
            <a:r>
              <a:rPr lang="ro-RO" dirty="0" err="1">
                <a:ea typeface="+mn-lt"/>
                <a:cs typeface="+mn-lt"/>
              </a:rPr>
              <a:t>alters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the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life</a:t>
            </a:r>
            <a:r>
              <a:rPr lang="ro-RO" dirty="0">
                <a:ea typeface="+mn-lt"/>
                <a:cs typeface="+mn-lt"/>
              </a:rPr>
              <a:t> of </a:t>
            </a:r>
            <a:r>
              <a:rPr lang="ro-RO" dirty="0" err="1">
                <a:ea typeface="+mn-lt"/>
                <a:cs typeface="+mn-lt"/>
              </a:rPr>
              <a:t>river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fish</a:t>
            </a:r>
            <a:r>
              <a:rPr lang="ro-RO" dirty="0">
                <a:ea typeface="+mn-lt"/>
                <a:cs typeface="+mn-lt"/>
              </a:rPr>
              <a:t>.</a:t>
            </a:r>
            <a:endParaRPr lang="ro-RO" dirty="0">
              <a:cs typeface="Calibri"/>
            </a:endParaRPr>
          </a:p>
          <a:p>
            <a:r>
              <a:rPr lang="ro-RO" dirty="0">
                <a:ea typeface="+mn-lt"/>
                <a:cs typeface="+mn-lt"/>
              </a:rPr>
              <a:t>Ample </a:t>
            </a:r>
            <a:r>
              <a:rPr lang="ro-RO" dirty="0" err="1">
                <a:ea typeface="+mn-lt"/>
                <a:cs typeface="+mn-lt"/>
              </a:rPr>
              <a:t>space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is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needed</a:t>
            </a:r>
            <a:r>
              <a:rPr lang="ro-RO" dirty="0">
                <a:ea typeface="+mn-lt"/>
                <a:cs typeface="+mn-lt"/>
              </a:rPr>
              <a:t> for </a:t>
            </a:r>
            <a:r>
              <a:rPr lang="ro-RO" dirty="0" err="1">
                <a:ea typeface="+mn-lt"/>
                <a:cs typeface="+mn-lt"/>
              </a:rPr>
              <a:t>the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construction</a:t>
            </a:r>
            <a:r>
              <a:rPr lang="ro-RO" dirty="0">
                <a:ea typeface="+mn-lt"/>
                <a:cs typeface="+mn-lt"/>
              </a:rPr>
              <a:t> of </a:t>
            </a:r>
            <a:r>
              <a:rPr lang="ro-RO" dirty="0" err="1">
                <a:ea typeface="+mn-lt"/>
                <a:cs typeface="+mn-lt"/>
              </a:rPr>
              <a:t>the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dams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and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the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hydroelectric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plant</a:t>
            </a:r>
            <a:r>
              <a:rPr lang="ro-RO" dirty="0">
                <a:ea typeface="+mn-lt"/>
                <a:cs typeface="+mn-lt"/>
              </a:rPr>
              <a:t>.</a:t>
            </a:r>
            <a:endParaRPr lang="ro-RO" dirty="0">
              <a:cs typeface="Calibri"/>
            </a:endParaRPr>
          </a:p>
          <a:p>
            <a:r>
              <a:rPr lang="ro-RO" dirty="0" err="1">
                <a:ea typeface="+mn-lt"/>
                <a:cs typeface="+mn-lt"/>
              </a:rPr>
              <a:t>They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depend</a:t>
            </a:r>
            <a:r>
              <a:rPr lang="ro-RO" dirty="0">
                <a:ea typeface="+mn-lt"/>
                <a:cs typeface="+mn-lt"/>
              </a:rPr>
              <a:t> on climate </a:t>
            </a:r>
            <a:r>
              <a:rPr lang="ro-RO" dirty="0" err="1">
                <a:ea typeface="+mn-lt"/>
                <a:cs typeface="+mn-lt"/>
              </a:rPr>
              <a:t>change</a:t>
            </a:r>
            <a:r>
              <a:rPr lang="ro-RO" dirty="0">
                <a:ea typeface="+mn-lt"/>
                <a:cs typeface="+mn-lt"/>
              </a:rPr>
              <a:t>.</a:t>
            </a:r>
            <a:endParaRPr lang="ro-RO" dirty="0">
              <a:cs typeface="Calibri"/>
            </a:endParaRPr>
          </a:p>
          <a:p>
            <a:r>
              <a:rPr lang="ro-RO" dirty="0" err="1">
                <a:ea typeface="+mn-lt"/>
                <a:cs typeface="+mn-lt"/>
              </a:rPr>
              <a:t>Effects</a:t>
            </a:r>
            <a:r>
              <a:rPr lang="ro-RO" dirty="0">
                <a:ea typeface="+mn-lt"/>
                <a:cs typeface="+mn-lt"/>
              </a:rPr>
              <a:t> on </a:t>
            </a:r>
            <a:r>
              <a:rPr lang="ro-RO" dirty="0" err="1">
                <a:ea typeface="+mn-lt"/>
                <a:cs typeface="+mn-lt"/>
              </a:rPr>
              <a:t>the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environment</a:t>
            </a:r>
            <a:r>
              <a:rPr lang="ro-RO" dirty="0">
                <a:ea typeface="+mn-lt"/>
                <a:cs typeface="+mn-lt"/>
              </a:rPr>
              <a:t>, </a:t>
            </a:r>
            <a:r>
              <a:rPr lang="ro-RO" dirty="0" err="1">
                <a:ea typeface="+mn-lt"/>
                <a:cs typeface="+mn-lt"/>
              </a:rPr>
              <a:t>causing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changes</a:t>
            </a:r>
            <a:r>
              <a:rPr lang="ro-RO" dirty="0">
                <a:ea typeface="+mn-lt"/>
                <a:cs typeface="+mn-lt"/>
              </a:rPr>
              <a:t> in flora </a:t>
            </a:r>
            <a:r>
              <a:rPr lang="ro-RO" dirty="0" err="1">
                <a:ea typeface="+mn-lt"/>
                <a:cs typeface="+mn-lt"/>
              </a:rPr>
              <a:t>and</a:t>
            </a:r>
            <a:r>
              <a:rPr lang="ro-RO" dirty="0">
                <a:ea typeface="+mn-lt"/>
                <a:cs typeface="+mn-lt"/>
              </a:rPr>
              <a:t> fauna.</a:t>
            </a:r>
            <a:endParaRPr lang="ro-RO" dirty="0">
              <a:cs typeface="Calibri"/>
            </a:endParaRPr>
          </a:p>
          <a:p>
            <a:r>
              <a:rPr lang="ro-RO" dirty="0" err="1">
                <a:ea typeface="+mn-lt"/>
                <a:cs typeface="+mn-lt"/>
              </a:rPr>
              <a:t>Very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expensive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investments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and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constructions</a:t>
            </a:r>
            <a:r>
              <a:rPr lang="ro-RO" dirty="0">
                <a:ea typeface="+mn-lt"/>
                <a:cs typeface="+mn-lt"/>
              </a:rPr>
              <a:t>.</a:t>
            </a:r>
            <a:endParaRPr lang="ro-RO" sz="36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88628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4511" y="440284"/>
            <a:ext cx="9144000" cy="87442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WAYS OF EXPLOITING HYDRAULIC ENERGY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4511" y="1784254"/>
            <a:ext cx="9144000" cy="45945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en-US" dirty="0"/>
          </a:p>
          <a:p>
            <a:pPr algn="l">
              <a:buFont typeface="Wingdings" pitchFamily="2" charset="2"/>
              <a:buChar char="ü"/>
            </a:pPr>
            <a:r>
              <a:rPr lang="en-US" dirty="0"/>
              <a:t>Hydraulic wheels with superior adduction</a:t>
            </a:r>
          </a:p>
          <a:p>
            <a:pPr algn="l">
              <a:buFont typeface="Wingdings" pitchFamily="2" charset="2"/>
              <a:buChar char="ü"/>
            </a:pPr>
            <a:r>
              <a:rPr lang="en-US" dirty="0"/>
              <a:t>Hydraulic wheels with inferior adduction</a:t>
            </a:r>
          </a:p>
          <a:p>
            <a:pPr algn="l">
              <a:buFont typeface="Wingdings" pitchFamily="2" charset="2"/>
              <a:buChar char="ü"/>
            </a:pPr>
            <a:r>
              <a:rPr lang="en-US" dirty="0"/>
              <a:t>Hydro-power plants</a:t>
            </a:r>
          </a:p>
          <a:p>
            <a:pPr algn="l">
              <a:buFont typeface="Wingdings" pitchFamily="2" charset="2"/>
              <a:buChar char="ü"/>
            </a:pPr>
            <a:r>
              <a:rPr lang="en-US" dirty="0"/>
              <a:t>Micro hydro-power plants</a:t>
            </a:r>
          </a:p>
          <a:p>
            <a:pPr algn="l">
              <a:buFont typeface="Wingdings" pitchFamily="2" charset="2"/>
              <a:buChar char="ü"/>
            </a:pPr>
            <a:r>
              <a:rPr lang="en-US" dirty="0"/>
              <a:t>Tidal power plants</a:t>
            </a:r>
          </a:p>
          <a:p>
            <a:pPr algn="l">
              <a:buFont typeface="Wingdings" pitchFamily="2" charset="2"/>
              <a:buChar char="ü"/>
            </a:pPr>
            <a:endParaRPr lang="en-US" dirty="0"/>
          </a:p>
          <a:p>
            <a:pPr algn="l">
              <a:buFont typeface="Wingdings" pitchFamily="2" charset="2"/>
              <a:buChar char="q"/>
            </a:pPr>
            <a:endParaRPr lang="en-US" dirty="0"/>
          </a:p>
        </p:txBody>
      </p:sp>
      <p:pic>
        <p:nvPicPr>
          <p:cNvPr id="4" name="Picture 2" descr="C:\Users\user\Desktop\905053fc3803ebd19b04e2e9f14840a3.jpg">
            <a:extLst>
              <a:ext uri="{FF2B5EF4-FFF2-40B4-BE49-F238E27FC236}">
                <a16:creationId xmlns:a16="http://schemas.microsoft.com/office/drawing/2014/main" id="{5744D9F7-65A0-4AC2-8AD8-569ABD2A0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1272" y="3723350"/>
            <a:ext cx="2089456" cy="2655416"/>
          </a:xfrm>
          <a:prstGeom prst="rect">
            <a:avLst/>
          </a:prstGeom>
          <a:noFill/>
        </p:spPr>
      </p:pic>
      <p:pic>
        <p:nvPicPr>
          <p:cNvPr id="5" name="Picture 3" descr="C:\Users\user\Desktop\Trois_norias_hama1980.jpg">
            <a:extLst>
              <a:ext uri="{FF2B5EF4-FFF2-40B4-BE49-F238E27FC236}">
                <a16:creationId xmlns:a16="http://schemas.microsoft.com/office/drawing/2014/main" id="{54EE89CF-EBBB-4A07-B58F-C8FBE88C1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37458" y="86722"/>
            <a:ext cx="2939132" cy="2052222"/>
          </a:xfrm>
          <a:prstGeom prst="rect">
            <a:avLst/>
          </a:prstGeom>
          <a:noFill/>
        </p:spPr>
      </p:pic>
      <p:pic>
        <p:nvPicPr>
          <p:cNvPr id="6" name="Picture 2" descr="C:\Users\user\Desktop\portile-de-fier-1080x675.jpg">
            <a:extLst>
              <a:ext uri="{FF2B5EF4-FFF2-40B4-BE49-F238E27FC236}">
                <a16:creationId xmlns:a16="http://schemas.microsoft.com/office/drawing/2014/main" id="{7BFBC3A8-B496-40A0-ACA5-DFBAC78AB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03738" y="2608488"/>
            <a:ext cx="2939132" cy="1836958"/>
          </a:xfrm>
          <a:prstGeom prst="rect">
            <a:avLst/>
          </a:prstGeom>
          <a:noFill/>
        </p:spPr>
      </p:pic>
      <p:pic>
        <p:nvPicPr>
          <p:cNvPr id="7" name="Picture 3" descr="C:\Users\user\Desktop\energia-mareelor-avantaje-si-dezavantaje.jpg">
            <a:extLst>
              <a:ext uri="{FF2B5EF4-FFF2-40B4-BE49-F238E27FC236}">
                <a16:creationId xmlns:a16="http://schemas.microsoft.com/office/drawing/2014/main" id="{0986D959-0E6F-4A11-BA1F-15130E8FF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93524" y="4914990"/>
            <a:ext cx="2939132" cy="1726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Media online 1" title="Hydropower 101">
            <a:hlinkClick r:id="" action="ppaction://media"/>
            <a:extLst>
              <a:ext uri="{FF2B5EF4-FFF2-40B4-BE49-F238E27FC236}">
                <a16:creationId xmlns:a16="http://schemas.microsoft.com/office/drawing/2014/main" id="{796DBC19-1E52-0A78-4560-614E15F9F6F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84749" y="956693"/>
            <a:ext cx="6548757" cy="49446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BB6EE3-A1BD-4E11-9F71-BD139CC30655}"/>
              </a:ext>
            </a:extLst>
          </p:cNvPr>
          <p:cNvSpPr txBox="1"/>
          <p:nvPr/>
        </p:nvSpPr>
        <p:spPr>
          <a:xfrm>
            <a:off x="2698812" y="6169981"/>
            <a:ext cx="6445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/>
              <a:t>https://youtu.be/q8HmRLCgDAI</a:t>
            </a:r>
          </a:p>
        </p:txBody>
      </p:sp>
    </p:spTree>
    <p:extLst>
      <p:ext uri="{BB962C8B-B14F-4D97-AF65-F5344CB8AC3E}">
        <p14:creationId xmlns:p14="http://schemas.microsoft.com/office/powerpoint/2010/main" val="2767283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5DED985E-C8C4-711C-FFFE-84F10F96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0699" y="643475"/>
            <a:ext cx="5754896" cy="111894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GB" sz="4000" dirty="0"/>
              <a:t>The </a:t>
            </a:r>
            <a:r>
              <a:rPr lang="en-GB" sz="4000" dirty="0" err="1"/>
              <a:t>Vidraru</a:t>
            </a:r>
            <a:r>
              <a:rPr lang="en-GB" sz="4000" dirty="0"/>
              <a:t> hydroelectric plant</a:t>
            </a:r>
            <a:endParaRPr lang="ro-RO" sz="4000" dirty="0"/>
          </a:p>
        </p:txBody>
      </p:sp>
      <p:pic>
        <p:nvPicPr>
          <p:cNvPr id="4" name="Imagine 4" descr="O imagine care conține copac, în aer liber, munte, natură&#10;&#10;Descriere generată automat">
            <a:extLst>
              <a:ext uri="{FF2B5EF4-FFF2-40B4-BE49-F238E27FC236}">
                <a16:creationId xmlns:a16="http://schemas.microsoft.com/office/drawing/2014/main" id="{42A4A548-6022-652F-7C75-13FB8AFF3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130" y="1756054"/>
            <a:ext cx="3876165" cy="2914197"/>
          </a:xfrm>
          <a:prstGeom prst="rect">
            <a:avLst/>
          </a:prstGeom>
        </p:spPr>
      </p:pic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A6B14F1-76DD-D868-A6FD-C5875A2C4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02" y="2405894"/>
            <a:ext cx="5754896" cy="31974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ro-RO" sz="1700" dirty="0">
                <a:latin typeface="Segoe UI Historic"/>
                <a:ea typeface="Segoe UI Historic"/>
                <a:cs typeface="Segoe UI Historic"/>
              </a:rPr>
              <a:t>The underground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power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plant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is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located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 more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than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 100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meters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below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the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level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 of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the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 Argeș River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bed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and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has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impressive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dimensions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 –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height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 31.70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meters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;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length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 67.80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meters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;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width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 16.70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meters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. </a:t>
            </a:r>
            <a:endParaRPr lang="en-GB" sz="1700" dirty="0">
              <a:latin typeface="Segoe UI Historic"/>
              <a:ea typeface="Segoe UI Historic"/>
              <a:cs typeface="Segoe UI Historic"/>
            </a:endParaRPr>
          </a:p>
          <a:p>
            <a:pPr algn="just"/>
            <a:r>
              <a:rPr lang="ro-RO" sz="1700" dirty="0">
                <a:latin typeface="Segoe UI Historic"/>
                <a:ea typeface="Segoe UI Historic"/>
                <a:cs typeface="Segoe UI Historic"/>
              </a:rPr>
              <a:t>The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construction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 of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the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 Vidraru dam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and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hydropower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plant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, an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objective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 of strategic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importance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 for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the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 Romanian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energy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system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,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began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 in 1960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and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was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completed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five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and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 a half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years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later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. </a:t>
            </a:r>
            <a:endParaRPr lang="en-GB" sz="1700" dirty="0">
              <a:latin typeface="Segoe UI Historic"/>
              <a:ea typeface="Segoe UI Historic"/>
              <a:cs typeface="Segoe UI Historic"/>
            </a:endParaRPr>
          </a:p>
          <a:p>
            <a:pPr algn="just"/>
            <a:r>
              <a:rPr lang="ro-RO" sz="1700" dirty="0">
                <a:latin typeface="Segoe UI Historic"/>
                <a:ea typeface="Segoe UI Historic"/>
                <a:cs typeface="Segoe UI Historic"/>
              </a:rPr>
              <a:t>The Vidraru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hydroelectric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plant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was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 put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into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operation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 in 1966. At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that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time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,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the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 Vidraru dam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was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the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fifth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 in Europe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and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the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ninth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 in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the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world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,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among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 similar </a:t>
            </a:r>
            <a:r>
              <a:rPr lang="ro-RO" sz="1700" dirty="0" err="1">
                <a:latin typeface="Segoe UI Historic"/>
                <a:ea typeface="Segoe UI Historic"/>
                <a:cs typeface="Segoe UI Historic"/>
              </a:rPr>
              <a:t>constructions</a:t>
            </a:r>
            <a:r>
              <a:rPr lang="ro-RO" sz="1700" dirty="0">
                <a:latin typeface="Segoe UI Historic"/>
                <a:ea typeface="Segoe UI Historic"/>
                <a:cs typeface="Segoe UI Historic"/>
              </a:rPr>
              <a:t>.</a:t>
            </a:r>
            <a:endParaRPr lang="ro-RO" sz="1700" dirty="0">
              <a:cs typeface="Calibri" panose="020F0502020204030204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73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CC5389-CB4A-43B7-9A0E-5447CE0BC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017160F5-4BB5-41FB-B2D8-0AE0A6D76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5AB10530-0B6F-40EF-9B05-F388D1BCB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Color">
            <a:extLst>
              <a:ext uri="{FF2B5EF4-FFF2-40B4-BE49-F238E27FC236}">
                <a16:creationId xmlns:a16="http://schemas.microsoft.com/office/drawing/2014/main" id="{145B2F28-3A18-4BC2-8E92-9AF66F147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739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ine 4" descr="O imagine care conține zăpadă, în aer liber, natură&#10;&#10;Descriere generată automat">
            <a:extLst>
              <a:ext uri="{FF2B5EF4-FFF2-40B4-BE49-F238E27FC236}">
                <a16:creationId xmlns:a16="http://schemas.microsoft.com/office/drawing/2014/main" id="{5EF38DA6-7BCE-DD3F-BABB-4ABFFA31E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754" r="21147" b="-1"/>
          <a:stretch/>
        </p:blipFill>
        <p:spPr>
          <a:xfrm>
            <a:off x="4747307" y="653615"/>
            <a:ext cx="6702822" cy="554000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A65A26F-1F64-451C-BFA2-F92410951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35C965A-C516-42B1-844F-9472408C9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4C44BFB-148D-4919-BEE5-0138A35BCC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D704AD9-4DAA-4F0F-8B02-8B765658A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F9F0EF2-FB12-49A3-B73C-E38141A55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9A9DBF1-1403-4BE8-B87E-0393E9CDE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979BDB7-FA20-4F60-97B1-CF3696395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B7D32B5-D9D6-467E-8349-4A1A840FA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u 1">
            <a:extLst>
              <a:ext uri="{FF2B5EF4-FFF2-40B4-BE49-F238E27FC236}">
                <a16:creationId xmlns:a16="http://schemas.microsoft.com/office/drawing/2014/main" id="{240B4A45-3BA6-7230-B4C2-57DD83504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644" y="719268"/>
            <a:ext cx="3573794" cy="29051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dirty="0">
                <a:solidFill>
                  <a:schemeClr val="tx2"/>
                </a:solidFill>
              </a:rPr>
              <a:t>The </a:t>
            </a:r>
            <a:r>
              <a:rPr lang="en-US" sz="3700" dirty="0" err="1">
                <a:solidFill>
                  <a:schemeClr val="tx2"/>
                </a:solidFill>
              </a:rPr>
              <a:t>Microhydropower</a:t>
            </a:r>
            <a:r>
              <a:rPr lang="en-US" sz="3700" dirty="0">
                <a:solidFill>
                  <a:schemeClr val="tx2"/>
                </a:solidFill>
              </a:rPr>
              <a:t> plant</a:t>
            </a:r>
            <a:br>
              <a:rPr lang="en-US" sz="3700" dirty="0">
                <a:solidFill>
                  <a:schemeClr val="tx2"/>
                </a:solidFill>
                <a:cs typeface="Calibri Light"/>
              </a:rPr>
            </a:br>
            <a:r>
              <a:rPr lang="en-US" sz="3700" dirty="0">
                <a:solidFill>
                  <a:schemeClr val="tx2"/>
                </a:solidFill>
              </a:rPr>
              <a:t> from </a:t>
            </a:r>
            <a:r>
              <a:rPr lang="en-US" sz="3700" dirty="0" err="1">
                <a:solidFill>
                  <a:schemeClr val="tx2"/>
                </a:solidFill>
              </a:rPr>
              <a:t>Făgăraș</a:t>
            </a:r>
            <a:endParaRPr lang="en-US" sz="3700" dirty="0">
              <a:solidFill>
                <a:schemeClr val="tx2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233769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E74C8-A290-4EFC-BFDB-D223B00C5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‘</a:t>
            </a:r>
            <a:r>
              <a:rPr lang="en-GB" dirty="0" err="1"/>
              <a:t>Vâltoarea</a:t>
            </a:r>
            <a:r>
              <a:rPr lang="en-GB" dirty="0"/>
              <a:t>’-the Romanian ecological washing machine</a:t>
            </a:r>
            <a:endParaRPr lang="ro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C71CB-085E-4924-BE70-60E0980EE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/>
              <a:t>Built of wood, powered by water force</a:t>
            </a:r>
          </a:p>
          <a:p>
            <a:pPr algn="just"/>
            <a:r>
              <a:rPr lang="en-GB" dirty="0"/>
              <a:t>Uses no detergents</a:t>
            </a:r>
          </a:p>
          <a:p>
            <a:pPr algn="just"/>
            <a:r>
              <a:rPr lang="en-GB" dirty="0"/>
              <a:t>=&gt;</a:t>
            </a:r>
            <a:r>
              <a:rPr lang="en-GB" dirty="0" err="1"/>
              <a:t>Impecably</a:t>
            </a:r>
            <a:r>
              <a:rPr lang="en-GB" dirty="0"/>
              <a:t>-clean clothes/ large textiles (carpets, blankets, traditional wool articles of clothing)</a:t>
            </a:r>
          </a:p>
          <a:p>
            <a:pPr algn="just"/>
            <a:r>
              <a:rPr lang="en-GB" dirty="0"/>
              <a:t>Helped to be built by the entire village</a:t>
            </a:r>
          </a:p>
          <a:p>
            <a:pPr algn="just"/>
            <a:r>
              <a:rPr lang="en-GB" dirty="0"/>
              <a:t>Very rare nowadays, found only in the countryside</a:t>
            </a:r>
          </a:p>
          <a:p>
            <a:pPr algn="just"/>
            <a:r>
              <a:rPr lang="en-GB" dirty="0"/>
              <a:t>Tourist attractions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08576172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Office PowerPoint</Application>
  <PresentationFormat>Widescreen</PresentationFormat>
  <Paragraphs>46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Segoe UI Historic</vt:lpstr>
      <vt:lpstr>Times New Roman</vt:lpstr>
      <vt:lpstr>Wingdings</vt:lpstr>
      <vt:lpstr>Temă Office</vt:lpstr>
      <vt:lpstr>HYDRAULIC ENERGY</vt:lpstr>
      <vt:lpstr>What is hydraulic energy?</vt:lpstr>
      <vt:lpstr>BENEFITS OF HYDRAULIC ENERGY</vt:lpstr>
      <vt:lpstr>DISADVANTAGES OF HYDRAULIC ENERGY</vt:lpstr>
      <vt:lpstr>WAYS OF EXPLOITING HYDRAULIC ENERGY</vt:lpstr>
      <vt:lpstr>PowerPoint Presentation</vt:lpstr>
      <vt:lpstr>The Vidraru hydroelectric plant</vt:lpstr>
      <vt:lpstr>The Microhydropower plant  from Făgăraș</vt:lpstr>
      <vt:lpstr>‘Vâltoarea’-the Romanian ecological washing machine</vt:lpstr>
      <vt:lpstr>PowerPoint Presentation</vt:lpstr>
      <vt:lpstr>Romanian team: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/>
  <cp:lastModifiedBy/>
  <cp:revision>114</cp:revision>
  <dcterms:created xsi:type="dcterms:W3CDTF">2012-08-15T22:34:51Z</dcterms:created>
  <dcterms:modified xsi:type="dcterms:W3CDTF">2023-06-06T09:44:41Z</dcterms:modified>
</cp:coreProperties>
</file>