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59" r:id="rId6"/>
    <p:sldId id="262" r:id="rId7"/>
    <p:sldId id="263" r:id="rId8"/>
    <p:sldId id="264"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3BD62-E449-497F-A606-8B666C1F7911}" v="50" dt="2023-06-06T17:24:43.223"/>
    <p1510:client id="{9166AA8E-CE4D-4612-A7A0-36FAD6959FF5}" v="100" dt="2023-06-06T14:02:38.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06.06.2023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06.06.2023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06.06.2023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06.06.2023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06.06.2023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06.06.2023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06.06.2023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06.06.2023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06.06.2023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06.06.2023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06.06.2023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06.06.2023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a:extLst>
              <a:ext uri="{FF2B5EF4-FFF2-40B4-BE49-F238E27FC236}">
                <a16:creationId xmlns:a16="http://schemas.microsoft.com/office/drawing/2014/main" id="{68FB9CEB-ED22-A221-F6C7-B59A568E4F9F}"/>
              </a:ext>
            </a:extLst>
          </p:cNvPr>
          <p:cNvPicPr>
            <a:picLocks noChangeAspect="1"/>
          </p:cNvPicPr>
          <p:nvPr/>
        </p:nvPicPr>
        <p:blipFill rotWithShape="1">
          <a:blip r:embed="rId2">
            <a:alphaModFix amt="50000"/>
          </a:blip>
          <a:srcRect r="6250" b="6250"/>
          <a:stretch/>
        </p:blipFill>
        <p:spPr>
          <a:xfrm>
            <a:off x="20" y="1"/>
            <a:ext cx="12191980" cy="6857999"/>
          </a:xfrm>
          <a:prstGeom prst="rect">
            <a:avLst/>
          </a:prstGeom>
        </p:spPr>
      </p:pic>
      <p:sp>
        <p:nvSpPr>
          <p:cNvPr id="2" name="Tytuł 1"/>
          <p:cNvSpPr>
            <a:spLocks noGrp="1"/>
          </p:cNvSpPr>
          <p:nvPr>
            <p:ph type="ctrTitle"/>
          </p:nvPr>
        </p:nvSpPr>
        <p:spPr>
          <a:xfrm>
            <a:off x="1524000" y="1122362"/>
            <a:ext cx="9144000" cy="2900518"/>
          </a:xfrm>
        </p:spPr>
        <p:txBody>
          <a:bodyPr>
            <a:normAutofit/>
          </a:bodyPr>
          <a:lstStyle/>
          <a:p>
            <a:r>
              <a:rPr lang="pl-PL" dirty="0">
                <a:solidFill>
                  <a:srgbClr val="FFFFFF"/>
                </a:solidFill>
                <a:latin typeface="Arial Black"/>
                <a:cs typeface="Calibri Light"/>
              </a:rPr>
              <a:t>Smog and </a:t>
            </a:r>
            <a:r>
              <a:rPr lang="pl-PL" err="1">
                <a:solidFill>
                  <a:srgbClr val="FFFFFF"/>
                </a:solidFill>
                <a:latin typeface="Arial Black"/>
                <a:cs typeface="Calibri Light"/>
              </a:rPr>
              <a:t>its</a:t>
            </a:r>
            <a:r>
              <a:rPr lang="pl-PL" dirty="0">
                <a:solidFill>
                  <a:srgbClr val="FFFFFF"/>
                </a:solidFill>
                <a:latin typeface="Arial Black"/>
                <a:cs typeface="Calibri Light"/>
              </a:rPr>
              <a:t> </a:t>
            </a:r>
            <a:r>
              <a:rPr lang="pl-PL" err="1">
                <a:solidFill>
                  <a:srgbClr val="FFFFFF"/>
                </a:solidFill>
                <a:latin typeface="Arial Black"/>
                <a:cs typeface="Calibri Light"/>
              </a:rPr>
              <a:t>consequences</a:t>
            </a:r>
            <a:endParaRPr lang="pl-PL" err="1">
              <a:solidFill>
                <a:srgbClr val="FFFFFF"/>
              </a:solidFill>
              <a:latin typeface="Arial Black"/>
            </a:endParaRPr>
          </a:p>
        </p:txBody>
      </p:sp>
      <p:sp>
        <p:nvSpPr>
          <p:cNvPr id="3" name="Podtytuł 2"/>
          <p:cNvSpPr>
            <a:spLocks noGrp="1"/>
          </p:cNvSpPr>
          <p:nvPr>
            <p:ph type="subTitle" idx="1"/>
          </p:nvPr>
        </p:nvSpPr>
        <p:spPr>
          <a:xfrm>
            <a:off x="1524000" y="4159404"/>
            <a:ext cx="9144000" cy="1098395"/>
          </a:xfrm>
        </p:spPr>
        <p:txBody>
          <a:bodyPr vert="horz" lIns="91440" tIns="45720" rIns="91440" bIns="45720" rtlCol="0" anchor="t">
            <a:normAutofit/>
          </a:bodyPr>
          <a:lstStyle/>
          <a:p>
            <a:r>
              <a:rPr lang="pl-PL" dirty="0">
                <a:solidFill>
                  <a:srgbClr val="FFFFFF"/>
                </a:solidFill>
                <a:cs typeface="Calibri"/>
              </a:rPr>
              <a:t>Sebastian and Michał</a:t>
            </a:r>
            <a:endParaRPr lang="pl-PL" dirty="0">
              <a:solidFill>
                <a:srgbClr val="FFFFFF"/>
              </a:solidFill>
            </a:endParaRPr>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gotowanie, blisko/zamknięte&#10;&#10;Opis wygenerowany automatycznie">
            <a:extLst>
              <a:ext uri="{FF2B5EF4-FFF2-40B4-BE49-F238E27FC236}">
                <a16:creationId xmlns:a16="http://schemas.microsoft.com/office/drawing/2014/main" id="{47E3F486-07CA-321D-4001-FD6859DD8C02}"/>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ytuł 1">
            <a:extLst>
              <a:ext uri="{FF2B5EF4-FFF2-40B4-BE49-F238E27FC236}">
                <a16:creationId xmlns:a16="http://schemas.microsoft.com/office/drawing/2014/main" id="{163AADBB-CD3F-AA0E-F9B2-259FEA666A8F}"/>
              </a:ext>
            </a:extLst>
          </p:cNvPr>
          <p:cNvSpPr>
            <a:spLocks noGrp="1"/>
          </p:cNvSpPr>
          <p:nvPr>
            <p:ph type="title"/>
          </p:nvPr>
        </p:nvSpPr>
        <p:spPr>
          <a:xfrm>
            <a:off x="1524000" y="1122362"/>
            <a:ext cx="9144000" cy="2900518"/>
          </a:xfrm>
        </p:spPr>
        <p:txBody>
          <a:bodyPr vert="horz" lIns="91440" tIns="45720" rIns="91440" bIns="45720" rtlCol="0" anchor="b">
            <a:normAutofit fontScale="90000"/>
          </a:bodyPr>
          <a:lstStyle/>
          <a:p>
            <a:pPr algn="ctr"/>
            <a:r>
              <a:rPr lang="en-US" sz="3800" dirty="0">
                <a:solidFill>
                  <a:srgbClr val="FFFFFF"/>
                </a:solidFill>
                <a:latin typeface="Arial Black"/>
              </a:rPr>
              <a:t>Smog is caused by air pollution by factories, cars and burning in furnaces. It happens that it concerns not only the city, but also the surrounding areas, which it reaches as the so-called incoming smog.</a:t>
            </a:r>
          </a:p>
        </p:txBody>
      </p:sp>
    </p:spTree>
    <p:extLst>
      <p:ext uri="{BB962C8B-B14F-4D97-AF65-F5344CB8AC3E}">
        <p14:creationId xmlns:p14="http://schemas.microsoft.com/office/powerpoint/2010/main" val="16843047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moke from a factory">
            <a:extLst>
              <a:ext uri="{FF2B5EF4-FFF2-40B4-BE49-F238E27FC236}">
                <a16:creationId xmlns:a16="http://schemas.microsoft.com/office/drawing/2014/main" id="{6E568325-2ED1-9AE3-D6AF-8844212DE842}"/>
              </a:ext>
            </a:extLst>
          </p:cNvPr>
          <p:cNvPicPr>
            <a:picLocks noChangeAspect="1"/>
          </p:cNvPicPr>
          <p:nvPr/>
        </p:nvPicPr>
        <p:blipFill rotWithShape="1">
          <a:blip r:embed="rId2">
            <a:alphaModFix amt="50000"/>
          </a:blip>
          <a:srcRect t="15605" r="-2" b="-2"/>
          <a:stretch/>
        </p:blipFill>
        <p:spPr>
          <a:xfrm>
            <a:off x="20" y="1"/>
            <a:ext cx="12191980" cy="6857999"/>
          </a:xfrm>
          <a:prstGeom prst="rect">
            <a:avLst/>
          </a:prstGeom>
        </p:spPr>
      </p:pic>
      <p:sp>
        <p:nvSpPr>
          <p:cNvPr id="2" name="Tytuł 1">
            <a:extLst>
              <a:ext uri="{FF2B5EF4-FFF2-40B4-BE49-F238E27FC236}">
                <a16:creationId xmlns:a16="http://schemas.microsoft.com/office/drawing/2014/main" id="{615D6F46-8A1E-26F6-E6FF-7260C3046B20}"/>
              </a:ext>
            </a:extLst>
          </p:cNvPr>
          <p:cNvSpPr>
            <a:spLocks noGrp="1"/>
          </p:cNvSpPr>
          <p:nvPr>
            <p:ph type="title"/>
          </p:nvPr>
        </p:nvSpPr>
        <p:spPr>
          <a:xfrm>
            <a:off x="1524000" y="1122362"/>
            <a:ext cx="9144000" cy="3404610"/>
          </a:xfrm>
        </p:spPr>
        <p:txBody>
          <a:bodyPr vert="horz" lIns="91440" tIns="45720" rIns="91440" bIns="45720" rtlCol="0" anchor="b">
            <a:normAutofit fontScale="90000"/>
          </a:bodyPr>
          <a:lstStyle/>
          <a:p>
            <a:pPr algn="ctr"/>
            <a:r>
              <a:rPr lang="en-US" sz="3800" dirty="0">
                <a:solidFill>
                  <a:srgbClr val="FFFFFF"/>
                </a:solidFill>
                <a:latin typeface="Arial Black"/>
              </a:rPr>
              <a:t>Due to low environmental awareness (and sometimes for economic reasons), also factories and power plants use environmentally harmful heating materials instead of environmentally friendly solutions.</a:t>
            </a:r>
          </a:p>
        </p:txBody>
      </p:sp>
    </p:spTree>
    <p:extLst>
      <p:ext uri="{BB962C8B-B14F-4D97-AF65-F5344CB8AC3E}">
        <p14:creationId xmlns:p14="http://schemas.microsoft.com/office/powerpoint/2010/main" val="37758751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moke coming out of power plant">
            <a:extLst>
              <a:ext uri="{FF2B5EF4-FFF2-40B4-BE49-F238E27FC236}">
                <a16:creationId xmlns:a16="http://schemas.microsoft.com/office/drawing/2014/main" id="{AA5EC943-6BDC-E58A-6DF6-B02A764EB6F8}"/>
              </a:ext>
            </a:extLst>
          </p:cNvPr>
          <p:cNvPicPr>
            <a:picLocks noChangeAspect="1"/>
          </p:cNvPicPr>
          <p:nvPr/>
        </p:nvPicPr>
        <p:blipFill rotWithShape="1">
          <a:blip r:embed="rId2"/>
          <a:srcRect t="10632" r="-2" b="497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BEA6AA3-6BE3-784B-CC69-830A43067A0E}"/>
              </a:ext>
            </a:extLst>
          </p:cNvPr>
          <p:cNvSpPr>
            <a:spLocks noGrp="1"/>
          </p:cNvSpPr>
          <p:nvPr>
            <p:ph type="title"/>
          </p:nvPr>
        </p:nvSpPr>
        <p:spPr>
          <a:xfrm>
            <a:off x="1097280" y="325550"/>
            <a:ext cx="10058400" cy="480974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000" dirty="0">
                <a:solidFill>
                  <a:srgbClr val="FFFFFF"/>
                </a:solidFill>
                <a:latin typeface="Arial Black"/>
              </a:rPr>
              <a:t>Polish cities have some of the worst air quality in Europe. According to the World Health Organization, 33 of the 50 most polluted cities are in Poland. The industrial south of Poland has been struggling with dangerously high levels of smog for years.</a:t>
            </a:r>
          </a:p>
        </p:txBody>
      </p:sp>
    </p:spTree>
    <p:extLst>
      <p:ext uri="{BB962C8B-B14F-4D97-AF65-F5344CB8AC3E}">
        <p14:creationId xmlns:p14="http://schemas.microsoft.com/office/powerpoint/2010/main" val="406770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descr="Obraz zawierający w pomieszczeniu, przyrząd do pisania, stacjonarny, plastik&#10;&#10;Opis wygenerowany automatycznie">
            <a:extLst>
              <a:ext uri="{FF2B5EF4-FFF2-40B4-BE49-F238E27FC236}">
                <a16:creationId xmlns:a16="http://schemas.microsoft.com/office/drawing/2014/main" id="{83819639-757A-6BF4-2821-B9197E1527EB}"/>
              </a:ext>
            </a:extLst>
          </p:cNvPr>
          <p:cNvPicPr>
            <a:picLocks noChangeAspect="1"/>
          </p:cNvPicPr>
          <p:nvPr/>
        </p:nvPicPr>
        <p:blipFill rotWithShape="1">
          <a:blip r:embed="rId2">
            <a:alphaModFix amt="50000"/>
          </a:blip>
          <a:srcRect t="12310" b="3734"/>
          <a:stretch/>
        </p:blipFill>
        <p:spPr>
          <a:xfrm>
            <a:off x="20" y="1"/>
            <a:ext cx="12191980" cy="6857999"/>
          </a:xfrm>
          <a:prstGeom prst="rect">
            <a:avLst/>
          </a:prstGeom>
        </p:spPr>
      </p:pic>
      <p:sp>
        <p:nvSpPr>
          <p:cNvPr id="2" name="Tytuł 1">
            <a:extLst>
              <a:ext uri="{FF2B5EF4-FFF2-40B4-BE49-F238E27FC236}">
                <a16:creationId xmlns:a16="http://schemas.microsoft.com/office/drawing/2014/main" id="{21B20018-3B01-E1F0-4D31-C86A13864FD0}"/>
              </a:ext>
            </a:extLst>
          </p:cNvPr>
          <p:cNvSpPr>
            <a:spLocks noGrp="1"/>
          </p:cNvSpPr>
          <p:nvPr>
            <p:ph type="title"/>
          </p:nvPr>
        </p:nvSpPr>
        <p:spPr>
          <a:xfrm>
            <a:off x="1524000" y="1122362"/>
            <a:ext cx="9144000" cy="3615625"/>
          </a:xfrm>
        </p:spPr>
        <p:txBody>
          <a:bodyPr vert="horz" lIns="91440" tIns="45720" rIns="91440" bIns="45720" rtlCol="0" anchor="b">
            <a:normAutofit fontScale="90000"/>
          </a:bodyPr>
          <a:lstStyle/>
          <a:p>
            <a:pPr algn="ctr"/>
            <a:r>
              <a:rPr lang="en-US" sz="3300" dirty="0">
                <a:solidFill>
                  <a:srgbClr val="FFFFFF"/>
                </a:solidFill>
                <a:latin typeface="Arial Black"/>
              </a:rPr>
              <a:t>Most of us know that smog has a negative impact on human health, because it can make breathing difficult and cause various types of effects, such as: asthma, circulatory problems, nausea, strokes or even heart attacks. But what are the effects of smog on the environment?</a:t>
            </a:r>
          </a:p>
        </p:txBody>
      </p:sp>
    </p:spTree>
    <p:extLst>
      <p:ext uri="{BB962C8B-B14F-4D97-AF65-F5344CB8AC3E}">
        <p14:creationId xmlns:p14="http://schemas.microsoft.com/office/powerpoint/2010/main" val="23701718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ees in a misty forest">
            <a:extLst>
              <a:ext uri="{FF2B5EF4-FFF2-40B4-BE49-F238E27FC236}">
                <a16:creationId xmlns:a16="http://schemas.microsoft.com/office/drawing/2014/main" id="{6C954539-99A1-A13F-665B-B84467F2D1B7}"/>
              </a:ext>
            </a:extLst>
          </p:cNvPr>
          <p:cNvPicPr>
            <a:picLocks noChangeAspect="1"/>
          </p:cNvPicPr>
          <p:nvPr/>
        </p:nvPicPr>
        <p:blipFill rotWithShape="1">
          <a:blip r:embed="rId2"/>
          <a:srcRect r="-2" b="14917"/>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0D0FA55-D04B-EEBC-2A1E-25309D90290F}"/>
              </a:ext>
            </a:extLst>
          </p:cNvPr>
          <p:cNvSpPr>
            <a:spLocks noGrp="1"/>
          </p:cNvSpPr>
          <p:nvPr>
            <p:ph type="title"/>
          </p:nvPr>
        </p:nvSpPr>
        <p:spPr>
          <a:xfrm>
            <a:off x="1097280" y="325550"/>
            <a:ext cx="10058400" cy="508705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a:solidFill>
                  <a:srgbClr val="FFFFFF"/>
                </a:solidFill>
                <a:latin typeface="Arial Black"/>
              </a:rPr>
              <a:t>Smog inhibits plant growth by reducing </a:t>
            </a:r>
            <a:r>
              <a:rPr lang="en-US" sz="3600" dirty="0">
                <a:solidFill>
                  <a:srgbClr val="FFFFFF"/>
                </a:solidFill>
                <a:latin typeface="Arial Black"/>
              </a:rPr>
              <a:t>the amount of carbon dioxide absorbed in the process of photosynthesis,</a:t>
            </a:r>
          </a:p>
          <a:p>
            <a:pPr algn="ctr"/>
            <a:r>
              <a:rPr lang="en-US" sz="3600" dirty="0">
                <a:solidFill>
                  <a:srgbClr val="FFFFFF"/>
                </a:solidFill>
                <a:latin typeface="Arial Black"/>
              </a:rPr>
              <a:t>destroys forests and crops,</a:t>
            </a:r>
          </a:p>
          <a:p>
            <a:pPr algn="ctr"/>
            <a:r>
              <a:rPr lang="en-US" sz="3600" dirty="0">
                <a:solidFill>
                  <a:srgbClr val="FFFFFF"/>
                </a:solidFill>
                <a:latin typeface="Arial Black"/>
              </a:rPr>
              <a:t>may lead to the extinction of those animal species that are unable to adapt quickly to new environmental conditions and polluted air.</a:t>
            </a:r>
          </a:p>
        </p:txBody>
      </p:sp>
    </p:spTree>
    <p:extLst>
      <p:ext uri="{BB962C8B-B14F-4D97-AF65-F5344CB8AC3E}">
        <p14:creationId xmlns:p14="http://schemas.microsoft.com/office/powerpoint/2010/main" val="159778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descr="Obraz zawierający roślina, trawa, kwiat, zieleń&#10;&#10;Opis wygenerowany automatycznie">
            <a:extLst>
              <a:ext uri="{FF2B5EF4-FFF2-40B4-BE49-F238E27FC236}">
                <a16:creationId xmlns:a16="http://schemas.microsoft.com/office/drawing/2014/main" id="{A4760730-3A8E-AF11-75F8-24395E455F14}"/>
              </a:ext>
            </a:extLst>
          </p:cNvPr>
          <p:cNvPicPr>
            <a:picLocks noChangeAspect="1"/>
          </p:cNvPicPr>
          <p:nvPr/>
        </p:nvPicPr>
        <p:blipFill rotWithShape="1">
          <a:blip r:embed="rId2">
            <a:alphaModFix amt="50000"/>
          </a:blip>
          <a:srcRect t="22295" b="2705"/>
          <a:stretch/>
        </p:blipFill>
        <p:spPr>
          <a:xfrm>
            <a:off x="20" y="1"/>
            <a:ext cx="12191980" cy="6857999"/>
          </a:xfrm>
          <a:prstGeom prst="rect">
            <a:avLst/>
          </a:prstGeom>
        </p:spPr>
      </p:pic>
      <p:sp>
        <p:nvSpPr>
          <p:cNvPr id="2" name="Tytuł 1">
            <a:extLst>
              <a:ext uri="{FF2B5EF4-FFF2-40B4-BE49-F238E27FC236}">
                <a16:creationId xmlns:a16="http://schemas.microsoft.com/office/drawing/2014/main" id="{79D72D61-C849-44F7-7C2A-C4D3A28B58B9}"/>
              </a:ext>
            </a:extLst>
          </p:cNvPr>
          <p:cNvSpPr>
            <a:spLocks noGrp="1"/>
          </p:cNvSpPr>
          <p:nvPr>
            <p:ph type="title"/>
          </p:nvPr>
        </p:nvSpPr>
        <p:spPr>
          <a:xfrm>
            <a:off x="1524000" y="1122362"/>
            <a:ext cx="9144000" cy="3662518"/>
          </a:xfrm>
        </p:spPr>
        <p:txBody>
          <a:bodyPr vert="horz" lIns="91440" tIns="45720" rIns="91440" bIns="45720" rtlCol="0" anchor="b">
            <a:normAutofit/>
          </a:bodyPr>
          <a:lstStyle/>
          <a:p>
            <a:pPr algn="ctr"/>
            <a:r>
              <a:rPr lang="en-US" sz="2400" dirty="0">
                <a:solidFill>
                  <a:srgbClr val="FFFFFF"/>
                </a:solidFill>
                <a:latin typeface="Arial Black"/>
              </a:rPr>
              <a:t>The most effective method of counteracting smog is to introduce and respect regulations that would prohibit the use of old, substandard furnaces and the burning of poor quality coal products and garbage. People need to understand that by burning waste, they are poisoning themselves, their families and the environment. Other elements that need to be implemented to make smog less harmful are also important. These are, for example, energy from renewable sources and the reduction of car traffic.</a:t>
            </a:r>
          </a:p>
        </p:txBody>
      </p:sp>
    </p:spTree>
    <p:extLst>
      <p:ext uri="{BB962C8B-B14F-4D97-AF65-F5344CB8AC3E}">
        <p14:creationId xmlns:p14="http://schemas.microsoft.com/office/powerpoint/2010/main" val="15317758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9D24BC5-7CD1-6F49-4503-BD45AAA44E7A}"/>
              </a:ext>
            </a:extLst>
          </p:cNvPr>
          <p:cNvSpPr>
            <a:spLocks noGrp="1"/>
          </p:cNvSpPr>
          <p:nvPr>
            <p:ph type="title"/>
          </p:nvPr>
        </p:nvSpPr>
        <p:spPr>
          <a:xfrm>
            <a:off x="6183387" y="4267832"/>
            <a:ext cx="6211753" cy="1297115"/>
          </a:xfrm>
        </p:spPr>
        <p:txBody>
          <a:bodyPr vert="horz" lIns="91440" tIns="45720" rIns="91440" bIns="45720" rtlCol="0" anchor="t">
            <a:normAutofit/>
          </a:bodyPr>
          <a:lstStyle/>
          <a:p>
            <a:r>
              <a:rPr lang="en-US" sz="4000" kern="1200" dirty="0">
                <a:solidFill>
                  <a:schemeClr val="tx2"/>
                </a:solidFill>
                <a:latin typeface="Arial Black"/>
              </a:rPr>
              <a:t>Thanks for watching</a:t>
            </a:r>
          </a:p>
        </p:txBody>
      </p:sp>
      <p:pic>
        <p:nvPicPr>
          <p:cNvPr id="3" name="Grafika 3" descr="Okulary z wypełnieniem pełnym">
            <a:extLst>
              <a:ext uri="{FF2B5EF4-FFF2-40B4-BE49-F238E27FC236}">
                <a16:creationId xmlns:a16="http://schemas.microsoft.com/office/drawing/2014/main" id="{AC5B0AF7-4B40-D226-A52B-3E83E884C6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8" name="Group 1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9" name="Freeform: Shape 1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627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Motyw pakietu Office</vt:lpstr>
      <vt:lpstr>Smog and its consequences</vt:lpstr>
      <vt:lpstr>Smog is caused by air pollution by factories, cars and burning in furnaces. It happens that it concerns not only the city, but also the surrounding areas, which it reaches as the so-called incoming smog.</vt:lpstr>
      <vt:lpstr>Due to low environmental awareness (and sometimes for economic reasons), also factories and power plants use environmentally harmful heating materials instead of environmentally friendly solutions.</vt:lpstr>
      <vt:lpstr>Polish cities have some of the worst air quality in Europe. According to the World Health Organization, 33 of the 50 most polluted cities are in Poland. The industrial south of Poland has been struggling with dangerously high levels of smog for years.</vt:lpstr>
      <vt:lpstr>Most of us know that smog has a negative impact on human health, because it can make breathing difficult and cause various types of effects, such as: asthma, circulatory problems, nausea, strokes or even heart attacks. But what are the effects of smog on the environment?</vt:lpstr>
      <vt:lpstr>Smog inhibits plant growth by reducing the amount of carbon dioxide absorbed in the process of photosynthesis, destroys forests and crops, may lead to the extinction of those animal species that are unable to adapt quickly to new environmental conditions and polluted air.</vt:lpstr>
      <vt:lpstr>The most effective method of counteracting smog is to introduce and respect regulations that would prohibit the use of old, substandard furnaces and the burning of poor quality coal products and garbage. People need to understand that by burning waste, they are poisoning themselves, their families and the environment. Other elements that need to be implemented to make smog less harmful are also important. These are, for example, energy from renewable sources and the reduction of car traffic.</vt:lpstr>
      <vt:lpstr>Thanks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84</cp:revision>
  <dcterms:created xsi:type="dcterms:W3CDTF">2023-06-06T13:18:30Z</dcterms:created>
  <dcterms:modified xsi:type="dcterms:W3CDTF">2023-06-06T17:27:04Z</dcterms:modified>
</cp:coreProperties>
</file>