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7" r:id="rId5"/>
    <p:sldId id="268" r:id="rId6"/>
    <p:sldId id="258" r:id="rId7"/>
    <p:sldId id="259" r:id="rId8"/>
    <p:sldId id="260" r:id="rId9"/>
    <p:sldId id="261" r:id="rId10"/>
    <p:sldId id="262" r:id="rId11"/>
    <p:sldId id="263" r:id="rId12"/>
    <p:sldId id="266"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p:scale>
          <a:sx n="65" d="100"/>
          <a:sy n="65" d="100"/>
        </p:scale>
        <p:origin x="1050"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55B82-619F-4422-A0AB-97EA233589F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4D2F62A-9E96-4980-8C4B-67931F266146}">
      <dgm:prSet/>
      <dgm:spPr/>
      <dgm:t>
        <a:bodyPr/>
        <a:lstStyle/>
        <a:p>
          <a:pPr>
            <a:lnSpc>
              <a:spcPct val="100000"/>
            </a:lnSpc>
          </a:pPr>
          <a:r>
            <a:rPr lang="en-US"/>
            <a:t>Renewable: The sun is an abundant and inexhaustible energy source, ensuring a long-term, sustainable energy supply.</a:t>
          </a:r>
        </a:p>
      </dgm:t>
    </dgm:pt>
    <dgm:pt modelId="{480F46A3-D67A-4AC4-AD1B-3EB7DE38A66F}" type="parTrans" cxnId="{08B38DAB-1E2C-4C64-B408-CE6D2261C673}">
      <dgm:prSet/>
      <dgm:spPr/>
      <dgm:t>
        <a:bodyPr/>
        <a:lstStyle/>
        <a:p>
          <a:endParaRPr lang="en-US"/>
        </a:p>
      </dgm:t>
    </dgm:pt>
    <dgm:pt modelId="{59C4B9F9-4E82-4F58-B8BE-C4D6FCBEE2B5}" type="sibTrans" cxnId="{08B38DAB-1E2C-4C64-B408-CE6D2261C673}">
      <dgm:prSet/>
      <dgm:spPr/>
      <dgm:t>
        <a:bodyPr/>
        <a:lstStyle/>
        <a:p>
          <a:pPr>
            <a:lnSpc>
              <a:spcPct val="100000"/>
            </a:lnSpc>
          </a:pPr>
          <a:endParaRPr lang="en-US"/>
        </a:p>
      </dgm:t>
    </dgm:pt>
    <dgm:pt modelId="{4B8502F7-A765-4B90-B4F6-4F42BC39A320}">
      <dgm:prSet/>
      <dgm:spPr/>
      <dgm:t>
        <a:bodyPr/>
        <a:lstStyle/>
        <a:p>
          <a:pPr>
            <a:lnSpc>
              <a:spcPct val="100000"/>
            </a:lnSpc>
          </a:pPr>
          <a:r>
            <a:rPr lang="en-US"/>
            <a:t>Environmentally Friendly: Solar power produces no greenhouse gas emissions or air pollutants during operation, contributing to reduced air pollution and climate change mitigation.</a:t>
          </a:r>
        </a:p>
      </dgm:t>
    </dgm:pt>
    <dgm:pt modelId="{50A50D2A-15D9-4270-A1B1-683EF5CA4E25}" type="parTrans" cxnId="{211917E5-6917-48C2-9951-67E0B9409DB1}">
      <dgm:prSet/>
      <dgm:spPr/>
      <dgm:t>
        <a:bodyPr/>
        <a:lstStyle/>
        <a:p>
          <a:endParaRPr lang="en-US"/>
        </a:p>
      </dgm:t>
    </dgm:pt>
    <dgm:pt modelId="{39E9E39E-0AF0-4196-AB0F-F837315CA915}" type="sibTrans" cxnId="{211917E5-6917-48C2-9951-67E0B9409DB1}">
      <dgm:prSet/>
      <dgm:spPr/>
      <dgm:t>
        <a:bodyPr/>
        <a:lstStyle/>
        <a:p>
          <a:pPr>
            <a:lnSpc>
              <a:spcPct val="100000"/>
            </a:lnSpc>
          </a:pPr>
          <a:endParaRPr lang="en-US"/>
        </a:p>
      </dgm:t>
    </dgm:pt>
    <dgm:pt modelId="{2CF84CCE-88B2-40BC-840E-C5EB9D8C00A1}">
      <dgm:prSet/>
      <dgm:spPr/>
      <dgm:t>
        <a:bodyPr/>
        <a:lstStyle/>
        <a:p>
          <a:pPr>
            <a:lnSpc>
              <a:spcPct val="100000"/>
            </a:lnSpc>
          </a:pPr>
          <a:r>
            <a:rPr lang="en-US"/>
            <a:t>Cost Savings: Over time, solar power installations can lead to significant cost savings on electricity bills.</a:t>
          </a:r>
        </a:p>
      </dgm:t>
    </dgm:pt>
    <dgm:pt modelId="{B1737C53-B744-435C-BFE7-DA263EBB9306}" type="parTrans" cxnId="{FEACC222-BF75-4336-86ED-8C7969B24743}">
      <dgm:prSet/>
      <dgm:spPr/>
      <dgm:t>
        <a:bodyPr/>
        <a:lstStyle/>
        <a:p>
          <a:endParaRPr lang="en-US"/>
        </a:p>
      </dgm:t>
    </dgm:pt>
    <dgm:pt modelId="{65A472FC-86EA-4AB1-9B9E-3496C4140B40}" type="sibTrans" cxnId="{FEACC222-BF75-4336-86ED-8C7969B24743}">
      <dgm:prSet/>
      <dgm:spPr/>
      <dgm:t>
        <a:bodyPr/>
        <a:lstStyle/>
        <a:p>
          <a:pPr>
            <a:lnSpc>
              <a:spcPct val="100000"/>
            </a:lnSpc>
          </a:pPr>
          <a:endParaRPr lang="en-US"/>
        </a:p>
      </dgm:t>
    </dgm:pt>
    <dgm:pt modelId="{FB8E7605-AD57-468C-9E7E-ACAB40B0E388}">
      <dgm:prSet/>
      <dgm:spPr/>
      <dgm:t>
        <a:bodyPr/>
        <a:lstStyle/>
        <a:p>
          <a:pPr>
            <a:lnSpc>
              <a:spcPct val="100000"/>
            </a:lnSpc>
          </a:pPr>
          <a:r>
            <a:rPr lang="en-US"/>
            <a:t>Versatile: Solar power can be used for various applications, including residential and commercial electricity generation, water heating, and powering remote areas or off-grid systems.</a:t>
          </a:r>
        </a:p>
      </dgm:t>
    </dgm:pt>
    <dgm:pt modelId="{80EA120A-DC1B-481C-B31B-CA27D1E74FD3}" type="parTrans" cxnId="{FD6BE0D9-1E67-4B04-8C8F-96313DDBFC09}">
      <dgm:prSet/>
      <dgm:spPr/>
      <dgm:t>
        <a:bodyPr/>
        <a:lstStyle/>
        <a:p>
          <a:endParaRPr lang="en-US"/>
        </a:p>
      </dgm:t>
    </dgm:pt>
    <dgm:pt modelId="{29888B29-975F-4CF3-A1E1-C05DB18D3BF1}" type="sibTrans" cxnId="{FD6BE0D9-1E67-4B04-8C8F-96313DDBFC09}">
      <dgm:prSet/>
      <dgm:spPr/>
      <dgm:t>
        <a:bodyPr/>
        <a:lstStyle/>
        <a:p>
          <a:endParaRPr lang="en-US"/>
        </a:p>
      </dgm:t>
    </dgm:pt>
    <dgm:pt modelId="{8B1BD4AC-06F8-44CF-94C0-F61BEF466CF3}" type="pres">
      <dgm:prSet presAssocID="{66555B82-619F-4422-A0AB-97EA233589F6}" presName="root" presStyleCnt="0">
        <dgm:presLayoutVars>
          <dgm:dir/>
          <dgm:resizeHandles val="exact"/>
        </dgm:presLayoutVars>
      </dgm:prSet>
      <dgm:spPr/>
    </dgm:pt>
    <dgm:pt modelId="{387E902F-EC88-4CA3-B1DF-D9324A3EA098}" type="pres">
      <dgm:prSet presAssocID="{66555B82-619F-4422-A0AB-97EA233589F6}" presName="container" presStyleCnt="0">
        <dgm:presLayoutVars>
          <dgm:dir/>
          <dgm:resizeHandles val="exact"/>
        </dgm:presLayoutVars>
      </dgm:prSet>
      <dgm:spPr/>
    </dgm:pt>
    <dgm:pt modelId="{5890BE4E-5B9A-426D-878B-264A18A71BD4}" type="pres">
      <dgm:prSet presAssocID="{D4D2F62A-9E96-4980-8C4B-67931F266146}" presName="compNode" presStyleCnt="0"/>
      <dgm:spPr/>
    </dgm:pt>
    <dgm:pt modelId="{12329C7F-0312-4698-BA08-8153F05A88C6}" type="pres">
      <dgm:prSet presAssocID="{D4D2F62A-9E96-4980-8C4B-67931F266146}" presName="iconBgRect" presStyleLbl="bgShp" presStyleIdx="0" presStyleCnt="4"/>
      <dgm:spPr/>
    </dgm:pt>
    <dgm:pt modelId="{639873BC-11D6-47D7-9D7F-3EC35BF69CE2}" type="pres">
      <dgm:prSet presAssocID="{D4D2F62A-9E96-4980-8C4B-67931F2661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Ήλιος"/>
        </a:ext>
      </dgm:extLst>
    </dgm:pt>
    <dgm:pt modelId="{9A20F14F-E080-477A-A31D-88C84378DB72}" type="pres">
      <dgm:prSet presAssocID="{D4D2F62A-9E96-4980-8C4B-67931F266146}" presName="spaceRect" presStyleCnt="0"/>
      <dgm:spPr/>
    </dgm:pt>
    <dgm:pt modelId="{875AB7A7-9156-4B6E-8A90-52B0474D5B2A}" type="pres">
      <dgm:prSet presAssocID="{D4D2F62A-9E96-4980-8C4B-67931F266146}" presName="textRect" presStyleLbl="revTx" presStyleIdx="0" presStyleCnt="4">
        <dgm:presLayoutVars>
          <dgm:chMax val="1"/>
          <dgm:chPref val="1"/>
        </dgm:presLayoutVars>
      </dgm:prSet>
      <dgm:spPr/>
    </dgm:pt>
    <dgm:pt modelId="{08DB5AB6-5665-4613-8FCA-BFCDAE5D9F0A}" type="pres">
      <dgm:prSet presAssocID="{59C4B9F9-4E82-4F58-B8BE-C4D6FCBEE2B5}" presName="sibTrans" presStyleLbl="sibTrans2D1" presStyleIdx="0" presStyleCnt="0"/>
      <dgm:spPr/>
    </dgm:pt>
    <dgm:pt modelId="{DF96D882-5625-4CC8-A54A-557BAA6BF139}" type="pres">
      <dgm:prSet presAssocID="{4B8502F7-A765-4B90-B4F6-4F42BC39A320}" presName="compNode" presStyleCnt="0"/>
      <dgm:spPr/>
    </dgm:pt>
    <dgm:pt modelId="{1F121F25-7AD9-46A0-BB7C-72D060A4CEC7}" type="pres">
      <dgm:prSet presAssocID="{4B8502F7-A765-4B90-B4F6-4F42BC39A320}" presName="iconBgRect" presStyleLbl="bgShp" presStyleIdx="1" presStyleCnt="4"/>
      <dgm:spPr/>
    </dgm:pt>
    <dgm:pt modelId="{1CA9F15F-C3D1-474A-9BB4-E2B0A7C9BCF9}" type="pres">
      <dgm:prSet presAssocID="{4B8502F7-A765-4B90-B4F6-4F42BC39A3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Ανεμόμυλος"/>
        </a:ext>
      </dgm:extLst>
    </dgm:pt>
    <dgm:pt modelId="{FA293AD6-D593-4154-A4AF-63340A677D80}" type="pres">
      <dgm:prSet presAssocID="{4B8502F7-A765-4B90-B4F6-4F42BC39A320}" presName="spaceRect" presStyleCnt="0"/>
      <dgm:spPr/>
    </dgm:pt>
    <dgm:pt modelId="{F685B691-16E4-421F-B0D5-3C8930CB48BF}" type="pres">
      <dgm:prSet presAssocID="{4B8502F7-A765-4B90-B4F6-4F42BC39A320}" presName="textRect" presStyleLbl="revTx" presStyleIdx="1" presStyleCnt="4">
        <dgm:presLayoutVars>
          <dgm:chMax val="1"/>
          <dgm:chPref val="1"/>
        </dgm:presLayoutVars>
      </dgm:prSet>
      <dgm:spPr/>
    </dgm:pt>
    <dgm:pt modelId="{53C5696D-8075-410F-A0DE-B9AD13895E37}" type="pres">
      <dgm:prSet presAssocID="{39E9E39E-0AF0-4196-AB0F-F837315CA915}" presName="sibTrans" presStyleLbl="sibTrans2D1" presStyleIdx="0" presStyleCnt="0"/>
      <dgm:spPr/>
    </dgm:pt>
    <dgm:pt modelId="{11519C0E-02A6-4ADB-97E7-8178EAB14C0F}" type="pres">
      <dgm:prSet presAssocID="{2CF84CCE-88B2-40BC-840E-C5EB9D8C00A1}" presName="compNode" presStyleCnt="0"/>
      <dgm:spPr/>
    </dgm:pt>
    <dgm:pt modelId="{CF009FED-144E-4A0C-BAF9-4D27C5228D66}" type="pres">
      <dgm:prSet presAssocID="{2CF84CCE-88B2-40BC-840E-C5EB9D8C00A1}" presName="iconBgRect" presStyleLbl="bgShp" presStyleIdx="2" presStyleCnt="4"/>
      <dgm:spPr/>
    </dgm:pt>
    <dgm:pt modelId="{E5434134-A04A-4B2B-B0EC-0A85700D3090}" type="pres">
      <dgm:prSet presAssocID="{2CF84CCE-88B2-40BC-840E-C5EB9D8C00A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ggy Bank"/>
        </a:ext>
      </dgm:extLst>
    </dgm:pt>
    <dgm:pt modelId="{75FE970A-5A76-46C1-A053-33FC62713448}" type="pres">
      <dgm:prSet presAssocID="{2CF84CCE-88B2-40BC-840E-C5EB9D8C00A1}" presName="spaceRect" presStyleCnt="0"/>
      <dgm:spPr/>
    </dgm:pt>
    <dgm:pt modelId="{11022CAC-14EE-48C9-B642-D219856C75F3}" type="pres">
      <dgm:prSet presAssocID="{2CF84CCE-88B2-40BC-840E-C5EB9D8C00A1}" presName="textRect" presStyleLbl="revTx" presStyleIdx="2" presStyleCnt="4">
        <dgm:presLayoutVars>
          <dgm:chMax val="1"/>
          <dgm:chPref val="1"/>
        </dgm:presLayoutVars>
      </dgm:prSet>
      <dgm:spPr/>
    </dgm:pt>
    <dgm:pt modelId="{A1DE6955-B4B9-4D0D-BD3D-0BB671D0A666}" type="pres">
      <dgm:prSet presAssocID="{65A472FC-86EA-4AB1-9B9E-3496C4140B40}" presName="sibTrans" presStyleLbl="sibTrans2D1" presStyleIdx="0" presStyleCnt="0"/>
      <dgm:spPr/>
    </dgm:pt>
    <dgm:pt modelId="{9918B220-F29E-4E7A-B7AA-DB2EA0D5BF5B}" type="pres">
      <dgm:prSet presAssocID="{FB8E7605-AD57-468C-9E7E-ACAB40B0E388}" presName="compNode" presStyleCnt="0"/>
      <dgm:spPr/>
    </dgm:pt>
    <dgm:pt modelId="{31B59F92-0756-4153-BFAE-3EB0B1C56F5B}" type="pres">
      <dgm:prSet presAssocID="{FB8E7605-AD57-468C-9E7E-ACAB40B0E388}" presName="iconBgRect" presStyleLbl="bgShp" presStyleIdx="3" presStyleCnt="4"/>
      <dgm:spPr/>
    </dgm:pt>
    <dgm:pt modelId="{54939BB8-9BE6-494E-B829-3E62EC4B4B47}" type="pres">
      <dgm:prSet presAssocID="{FB8E7605-AD57-468C-9E7E-ACAB40B0E38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lectric Car"/>
        </a:ext>
      </dgm:extLst>
    </dgm:pt>
    <dgm:pt modelId="{9662C2B9-3685-40AA-9EB1-0471EE0CA432}" type="pres">
      <dgm:prSet presAssocID="{FB8E7605-AD57-468C-9E7E-ACAB40B0E388}" presName="spaceRect" presStyleCnt="0"/>
      <dgm:spPr/>
    </dgm:pt>
    <dgm:pt modelId="{0E80C564-6DD6-4B29-89C3-04D41895CAEC}" type="pres">
      <dgm:prSet presAssocID="{FB8E7605-AD57-468C-9E7E-ACAB40B0E388}" presName="textRect" presStyleLbl="revTx" presStyleIdx="3" presStyleCnt="4">
        <dgm:presLayoutVars>
          <dgm:chMax val="1"/>
          <dgm:chPref val="1"/>
        </dgm:presLayoutVars>
      </dgm:prSet>
      <dgm:spPr/>
    </dgm:pt>
  </dgm:ptLst>
  <dgm:cxnLst>
    <dgm:cxn modelId="{C70B4E0C-EF75-44A3-9ED8-DE710731824C}" type="presOf" srcId="{66555B82-619F-4422-A0AB-97EA233589F6}" destId="{8B1BD4AC-06F8-44CF-94C0-F61BEF466CF3}" srcOrd="0" destOrd="0" presId="urn:microsoft.com/office/officeart/2018/2/layout/IconCircleList"/>
    <dgm:cxn modelId="{FEACC222-BF75-4336-86ED-8C7969B24743}" srcId="{66555B82-619F-4422-A0AB-97EA233589F6}" destId="{2CF84CCE-88B2-40BC-840E-C5EB9D8C00A1}" srcOrd="2" destOrd="0" parTransId="{B1737C53-B744-435C-BFE7-DA263EBB9306}" sibTransId="{65A472FC-86EA-4AB1-9B9E-3496C4140B40}"/>
    <dgm:cxn modelId="{E05D045D-0910-4971-BD8A-ECC3DB2412D8}" type="presOf" srcId="{4B8502F7-A765-4B90-B4F6-4F42BC39A320}" destId="{F685B691-16E4-421F-B0D5-3C8930CB48BF}" srcOrd="0" destOrd="0" presId="urn:microsoft.com/office/officeart/2018/2/layout/IconCircleList"/>
    <dgm:cxn modelId="{6D3E7E80-8592-469B-A677-0ABC859F3E33}" type="presOf" srcId="{FB8E7605-AD57-468C-9E7E-ACAB40B0E388}" destId="{0E80C564-6DD6-4B29-89C3-04D41895CAEC}" srcOrd="0" destOrd="0" presId="urn:microsoft.com/office/officeart/2018/2/layout/IconCircleList"/>
    <dgm:cxn modelId="{08B38DAB-1E2C-4C64-B408-CE6D2261C673}" srcId="{66555B82-619F-4422-A0AB-97EA233589F6}" destId="{D4D2F62A-9E96-4980-8C4B-67931F266146}" srcOrd="0" destOrd="0" parTransId="{480F46A3-D67A-4AC4-AD1B-3EB7DE38A66F}" sibTransId="{59C4B9F9-4E82-4F58-B8BE-C4D6FCBEE2B5}"/>
    <dgm:cxn modelId="{CA5C14C6-1168-422F-B43B-2BD2B12F0EF0}" type="presOf" srcId="{59C4B9F9-4E82-4F58-B8BE-C4D6FCBEE2B5}" destId="{08DB5AB6-5665-4613-8FCA-BFCDAE5D9F0A}" srcOrd="0" destOrd="0" presId="urn:microsoft.com/office/officeart/2018/2/layout/IconCircleList"/>
    <dgm:cxn modelId="{FD6BE0D9-1E67-4B04-8C8F-96313DDBFC09}" srcId="{66555B82-619F-4422-A0AB-97EA233589F6}" destId="{FB8E7605-AD57-468C-9E7E-ACAB40B0E388}" srcOrd="3" destOrd="0" parTransId="{80EA120A-DC1B-481C-B31B-CA27D1E74FD3}" sibTransId="{29888B29-975F-4CF3-A1E1-C05DB18D3BF1}"/>
    <dgm:cxn modelId="{39B5A7DF-638F-4781-AC82-B7EB2A068FB1}" type="presOf" srcId="{2CF84CCE-88B2-40BC-840E-C5EB9D8C00A1}" destId="{11022CAC-14EE-48C9-B642-D219856C75F3}" srcOrd="0" destOrd="0" presId="urn:microsoft.com/office/officeart/2018/2/layout/IconCircleList"/>
    <dgm:cxn modelId="{455DE4E4-9D04-450D-9997-E2F5C00FD853}" type="presOf" srcId="{D4D2F62A-9E96-4980-8C4B-67931F266146}" destId="{875AB7A7-9156-4B6E-8A90-52B0474D5B2A}" srcOrd="0" destOrd="0" presId="urn:microsoft.com/office/officeart/2018/2/layout/IconCircleList"/>
    <dgm:cxn modelId="{211917E5-6917-48C2-9951-67E0B9409DB1}" srcId="{66555B82-619F-4422-A0AB-97EA233589F6}" destId="{4B8502F7-A765-4B90-B4F6-4F42BC39A320}" srcOrd="1" destOrd="0" parTransId="{50A50D2A-15D9-4270-A1B1-683EF5CA4E25}" sibTransId="{39E9E39E-0AF0-4196-AB0F-F837315CA915}"/>
    <dgm:cxn modelId="{438155FF-D941-42DB-9753-7B0611643874}" type="presOf" srcId="{65A472FC-86EA-4AB1-9B9E-3496C4140B40}" destId="{A1DE6955-B4B9-4D0D-BD3D-0BB671D0A666}" srcOrd="0" destOrd="0" presId="urn:microsoft.com/office/officeart/2018/2/layout/IconCircleList"/>
    <dgm:cxn modelId="{0CAF78FF-CB53-4A17-BEF3-9EEDA34A02E2}" type="presOf" srcId="{39E9E39E-0AF0-4196-AB0F-F837315CA915}" destId="{53C5696D-8075-410F-A0DE-B9AD13895E37}" srcOrd="0" destOrd="0" presId="urn:microsoft.com/office/officeart/2018/2/layout/IconCircleList"/>
    <dgm:cxn modelId="{EAF6A616-5D0E-4E33-999B-6CC986808D5D}" type="presParOf" srcId="{8B1BD4AC-06F8-44CF-94C0-F61BEF466CF3}" destId="{387E902F-EC88-4CA3-B1DF-D9324A3EA098}" srcOrd="0" destOrd="0" presId="urn:microsoft.com/office/officeart/2018/2/layout/IconCircleList"/>
    <dgm:cxn modelId="{E76ED54B-AE94-453A-A78D-E9F1459BED30}" type="presParOf" srcId="{387E902F-EC88-4CA3-B1DF-D9324A3EA098}" destId="{5890BE4E-5B9A-426D-878B-264A18A71BD4}" srcOrd="0" destOrd="0" presId="urn:microsoft.com/office/officeart/2018/2/layout/IconCircleList"/>
    <dgm:cxn modelId="{B2B2E7BF-E2C3-42EE-847C-97C34687983B}" type="presParOf" srcId="{5890BE4E-5B9A-426D-878B-264A18A71BD4}" destId="{12329C7F-0312-4698-BA08-8153F05A88C6}" srcOrd="0" destOrd="0" presId="urn:microsoft.com/office/officeart/2018/2/layout/IconCircleList"/>
    <dgm:cxn modelId="{E0418F09-85E4-4CAE-8DD8-2F8ED1D600EB}" type="presParOf" srcId="{5890BE4E-5B9A-426D-878B-264A18A71BD4}" destId="{639873BC-11D6-47D7-9D7F-3EC35BF69CE2}" srcOrd="1" destOrd="0" presId="urn:microsoft.com/office/officeart/2018/2/layout/IconCircleList"/>
    <dgm:cxn modelId="{9CE38F82-C4BE-4C9C-91BD-178030E23E50}" type="presParOf" srcId="{5890BE4E-5B9A-426D-878B-264A18A71BD4}" destId="{9A20F14F-E080-477A-A31D-88C84378DB72}" srcOrd="2" destOrd="0" presId="urn:microsoft.com/office/officeart/2018/2/layout/IconCircleList"/>
    <dgm:cxn modelId="{A581E24D-3370-4254-8AD3-F10937F814E8}" type="presParOf" srcId="{5890BE4E-5B9A-426D-878B-264A18A71BD4}" destId="{875AB7A7-9156-4B6E-8A90-52B0474D5B2A}" srcOrd="3" destOrd="0" presId="urn:microsoft.com/office/officeart/2018/2/layout/IconCircleList"/>
    <dgm:cxn modelId="{D13B92EE-A5BD-414F-A30C-F6D75F42AB19}" type="presParOf" srcId="{387E902F-EC88-4CA3-B1DF-D9324A3EA098}" destId="{08DB5AB6-5665-4613-8FCA-BFCDAE5D9F0A}" srcOrd="1" destOrd="0" presId="urn:microsoft.com/office/officeart/2018/2/layout/IconCircleList"/>
    <dgm:cxn modelId="{AA6DE468-88C3-44D7-97B9-613590507FCD}" type="presParOf" srcId="{387E902F-EC88-4CA3-B1DF-D9324A3EA098}" destId="{DF96D882-5625-4CC8-A54A-557BAA6BF139}" srcOrd="2" destOrd="0" presId="urn:microsoft.com/office/officeart/2018/2/layout/IconCircleList"/>
    <dgm:cxn modelId="{11CDFA9E-1065-45DF-994F-1A19E17289BB}" type="presParOf" srcId="{DF96D882-5625-4CC8-A54A-557BAA6BF139}" destId="{1F121F25-7AD9-46A0-BB7C-72D060A4CEC7}" srcOrd="0" destOrd="0" presId="urn:microsoft.com/office/officeart/2018/2/layout/IconCircleList"/>
    <dgm:cxn modelId="{ACE193EE-7F00-43FD-BC80-4BE8042A627C}" type="presParOf" srcId="{DF96D882-5625-4CC8-A54A-557BAA6BF139}" destId="{1CA9F15F-C3D1-474A-9BB4-E2B0A7C9BCF9}" srcOrd="1" destOrd="0" presId="urn:microsoft.com/office/officeart/2018/2/layout/IconCircleList"/>
    <dgm:cxn modelId="{51D9A698-C9F3-4F84-B08E-30ADBB017C78}" type="presParOf" srcId="{DF96D882-5625-4CC8-A54A-557BAA6BF139}" destId="{FA293AD6-D593-4154-A4AF-63340A677D80}" srcOrd="2" destOrd="0" presId="urn:microsoft.com/office/officeart/2018/2/layout/IconCircleList"/>
    <dgm:cxn modelId="{FCC412F9-7EFD-4107-90E2-85705561B4D6}" type="presParOf" srcId="{DF96D882-5625-4CC8-A54A-557BAA6BF139}" destId="{F685B691-16E4-421F-B0D5-3C8930CB48BF}" srcOrd="3" destOrd="0" presId="urn:microsoft.com/office/officeart/2018/2/layout/IconCircleList"/>
    <dgm:cxn modelId="{59C9B011-48FC-4E66-80B1-F6E554701649}" type="presParOf" srcId="{387E902F-EC88-4CA3-B1DF-D9324A3EA098}" destId="{53C5696D-8075-410F-A0DE-B9AD13895E37}" srcOrd="3" destOrd="0" presId="urn:microsoft.com/office/officeart/2018/2/layout/IconCircleList"/>
    <dgm:cxn modelId="{B7B32B89-51FD-43D2-BA89-2F37C9A36059}" type="presParOf" srcId="{387E902F-EC88-4CA3-B1DF-D9324A3EA098}" destId="{11519C0E-02A6-4ADB-97E7-8178EAB14C0F}" srcOrd="4" destOrd="0" presId="urn:microsoft.com/office/officeart/2018/2/layout/IconCircleList"/>
    <dgm:cxn modelId="{2A9B699C-8180-4E57-A602-1F11EB6868DC}" type="presParOf" srcId="{11519C0E-02A6-4ADB-97E7-8178EAB14C0F}" destId="{CF009FED-144E-4A0C-BAF9-4D27C5228D66}" srcOrd="0" destOrd="0" presId="urn:microsoft.com/office/officeart/2018/2/layout/IconCircleList"/>
    <dgm:cxn modelId="{C36B91DD-408F-47FF-AC1F-3D04936E33C6}" type="presParOf" srcId="{11519C0E-02A6-4ADB-97E7-8178EAB14C0F}" destId="{E5434134-A04A-4B2B-B0EC-0A85700D3090}" srcOrd="1" destOrd="0" presId="urn:microsoft.com/office/officeart/2018/2/layout/IconCircleList"/>
    <dgm:cxn modelId="{4A1803A1-0A59-4A96-A233-14C1F18778BC}" type="presParOf" srcId="{11519C0E-02A6-4ADB-97E7-8178EAB14C0F}" destId="{75FE970A-5A76-46C1-A053-33FC62713448}" srcOrd="2" destOrd="0" presId="urn:microsoft.com/office/officeart/2018/2/layout/IconCircleList"/>
    <dgm:cxn modelId="{8A70B263-E422-4EF5-93B5-42443C21F5D5}" type="presParOf" srcId="{11519C0E-02A6-4ADB-97E7-8178EAB14C0F}" destId="{11022CAC-14EE-48C9-B642-D219856C75F3}" srcOrd="3" destOrd="0" presId="urn:microsoft.com/office/officeart/2018/2/layout/IconCircleList"/>
    <dgm:cxn modelId="{63497BED-B784-485A-8A4A-9DFB18683A06}" type="presParOf" srcId="{387E902F-EC88-4CA3-B1DF-D9324A3EA098}" destId="{A1DE6955-B4B9-4D0D-BD3D-0BB671D0A666}" srcOrd="5" destOrd="0" presId="urn:microsoft.com/office/officeart/2018/2/layout/IconCircleList"/>
    <dgm:cxn modelId="{86E367E0-6989-4AAE-8FC3-5BFBF8349D11}" type="presParOf" srcId="{387E902F-EC88-4CA3-B1DF-D9324A3EA098}" destId="{9918B220-F29E-4E7A-B7AA-DB2EA0D5BF5B}" srcOrd="6" destOrd="0" presId="urn:microsoft.com/office/officeart/2018/2/layout/IconCircleList"/>
    <dgm:cxn modelId="{4064F6BD-3E19-4F71-852B-C67D600C668A}" type="presParOf" srcId="{9918B220-F29E-4E7A-B7AA-DB2EA0D5BF5B}" destId="{31B59F92-0756-4153-BFAE-3EB0B1C56F5B}" srcOrd="0" destOrd="0" presId="urn:microsoft.com/office/officeart/2018/2/layout/IconCircleList"/>
    <dgm:cxn modelId="{54FC35C1-D02E-4281-A132-6AF0E3495A49}" type="presParOf" srcId="{9918B220-F29E-4E7A-B7AA-DB2EA0D5BF5B}" destId="{54939BB8-9BE6-494E-B829-3E62EC4B4B47}" srcOrd="1" destOrd="0" presId="urn:microsoft.com/office/officeart/2018/2/layout/IconCircleList"/>
    <dgm:cxn modelId="{68EB7459-2710-416B-B48A-05161A824195}" type="presParOf" srcId="{9918B220-F29E-4E7A-B7AA-DB2EA0D5BF5B}" destId="{9662C2B9-3685-40AA-9EB1-0471EE0CA432}" srcOrd="2" destOrd="0" presId="urn:microsoft.com/office/officeart/2018/2/layout/IconCircleList"/>
    <dgm:cxn modelId="{3BCD086E-15D9-49FF-A4A8-4DD4A2E71156}" type="presParOf" srcId="{9918B220-F29E-4E7A-B7AA-DB2EA0D5BF5B}" destId="{0E80C564-6DD6-4B29-89C3-04D41895CAE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96E56-996B-4651-B23A-BD7DA8747A8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DCE7A64-2769-4EAA-A244-4B1C5EDA2A33}">
      <dgm:prSet/>
      <dgm:spPr/>
      <dgm:t>
        <a:bodyPr/>
        <a:lstStyle/>
        <a:p>
          <a:r>
            <a:rPr lang="en-US"/>
            <a:t>Greece enjoys a high solar resource with an average of 2,700 to 3,000 hours of sunshine per year, making it an ideal location for solar power generation.</a:t>
          </a:r>
        </a:p>
      </dgm:t>
    </dgm:pt>
    <dgm:pt modelId="{ACCFEB6D-6A0E-4F21-A311-BF1182F0AC08}" type="parTrans" cxnId="{63BA9B1C-1A23-4B5E-B487-12105170F01C}">
      <dgm:prSet/>
      <dgm:spPr/>
      <dgm:t>
        <a:bodyPr/>
        <a:lstStyle/>
        <a:p>
          <a:endParaRPr lang="en-US"/>
        </a:p>
      </dgm:t>
    </dgm:pt>
    <dgm:pt modelId="{4221E382-8B5F-4684-A88B-78329F010557}" type="sibTrans" cxnId="{63BA9B1C-1A23-4B5E-B487-12105170F01C}">
      <dgm:prSet/>
      <dgm:spPr/>
      <dgm:t>
        <a:bodyPr/>
        <a:lstStyle/>
        <a:p>
          <a:endParaRPr lang="en-US"/>
        </a:p>
      </dgm:t>
    </dgm:pt>
    <dgm:pt modelId="{8C01AC76-979B-4983-9846-2919AF155F7D}">
      <dgm:prSet/>
      <dgm:spPr/>
      <dgm:t>
        <a:bodyPr/>
        <a:lstStyle/>
        <a:p>
          <a:r>
            <a:rPr lang="en-US"/>
            <a:t>The country's southern regions, including Crete, Peloponnese, and the Aegean Islands, receive the highest solar irradiance levels, while the northern regions have slightly lower but still favorable solar conditions.</a:t>
          </a:r>
        </a:p>
      </dgm:t>
    </dgm:pt>
    <dgm:pt modelId="{5EBABF05-3A2F-497D-84F6-AC14865574FD}" type="parTrans" cxnId="{887EB033-C6D4-4B7C-9BB9-7871EA23B86B}">
      <dgm:prSet/>
      <dgm:spPr/>
      <dgm:t>
        <a:bodyPr/>
        <a:lstStyle/>
        <a:p>
          <a:endParaRPr lang="en-US"/>
        </a:p>
      </dgm:t>
    </dgm:pt>
    <dgm:pt modelId="{1BE2AB69-966B-414F-90F8-BE76D62B9038}" type="sibTrans" cxnId="{887EB033-C6D4-4B7C-9BB9-7871EA23B86B}">
      <dgm:prSet/>
      <dgm:spPr/>
      <dgm:t>
        <a:bodyPr/>
        <a:lstStyle/>
        <a:p>
          <a:endParaRPr lang="en-US"/>
        </a:p>
      </dgm:t>
    </dgm:pt>
    <dgm:pt modelId="{63AD631C-76E4-47D3-A004-8ABB9FDF416C}" type="pres">
      <dgm:prSet presAssocID="{B0A96E56-996B-4651-B23A-BD7DA8747A82}" presName="hierChild1" presStyleCnt="0">
        <dgm:presLayoutVars>
          <dgm:chPref val="1"/>
          <dgm:dir/>
          <dgm:animOne val="branch"/>
          <dgm:animLvl val="lvl"/>
          <dgm:resizeHandles/>
        </dgm:presLayoutVars>
      </dgm:prSet>
      <dgm:spPr/>
    </dgm:pt>
    <dgm:pt modelId="{C22C64DD-CF00-4907-BE1B-925AFC89B41A}" type="pres">
      <dgm:prSet presAssocID="{7DCE7A64-2769-4EAA-A244-4B1C5EDA2A33}" presName="hierRoot1" presStyleCnt="0"/>
      <dgm:spPr/>
    </dgm:pt>
    <dgm:pt modelId="{0058BD74-2DC9-4A05-83AC-A18FB793CC22}" type="pres">
      <dgm:prSet presAssocID="{7DCE7A64-2769-4EAA-A244-4B1C5EDA2A33}" presName="composite" presStyleCnt="0"/>
      <dgm:spPr/>
    </dgm:pt>
    <dgm:pt modelId="{3B05D50E-6EF5-4A45-8AAD-645B30116084}" type="pres">
      <dgm:prSet presAssocID="{7DCE7A64-2769-4EAA-A244-4B1C5EDA2A33}" presName="background" presStyleLbl="node0" presStyleIdx="0" presStyleCnt="2"/>
      <dgm:spPr/>
    </dgm:pt>
    <dgm:pt modelId="{0F5E8563-4F1B-4737-A14F-E7660AD4FAAC}" type="pres">
      <dgm:prSet presAssocID="{7DCE7A64-2769-4EAA-A244-4B1C5EDA2A33}" presName="text" presStyleLbl="fgAcc0" presStyleIdx="0" presStyleCnt="2">
        <dgm:presLayoutVars>
          <dgm:chPref val="3"/>
        </dgm:presLayoutVars>
      </dgm:prSet>
      <dgm:spPr/>
    </dgm:pt>
    <dgm:pt modelId="{A9D8B5DD-46D3-4617-8DC5-BE83F4783BF4}" type="pres">
      <dgm:prSet presAssocID="{7DCE7A64-2769-4EAA-A244-4B1C5EDA2A33}" presName="hierChild2" presStyleCnt="0"/>
      <dgm:spPr/>
    </dgm:pt>
    <dgm:pt modelId="{C64056EE-07FB-4472-AED2-10B3ED7F50BA}" type="pres">
      <dgm:prSet presAssocID="{8C01AC76-979B-4983-9846-2919AF155F7D}" presName="hierRoot1" presStyleCnt="0"/>
      <dgm:spPr/>
    </dgm:pt>
    <dgm:pt modelId="{F9E775C0-5B1C-413C-ADAF-7F38FB455E1F}" type="pres">
      <dgm:prSet presAssocID="{8C01AC76-979B-4983-9846-2919AF155F7D}" presName="composite" presStyleCnt="0"/>
      <dgm:spPr/>
    </dgm:pt>
    <dgm:pt modelId="{83EFF033-F526-45BF-9D98-34A2ECB2AB21}" type="pres">
      <dgm:prSet presAssocID="{8C01AC76-979B-4983-9846-2919AF155F7D}" presName="background" presStyleLbl="node0" presStyleIdx="1" presStyleCnt="2"/>
      <dgm:spPr/>
    </dgm:pt>
    <dgm:pt modelId="{3064FC31-7437-434D-BCBB-0F56C1624595}" type="pres">
      <dgm:prSet presAssocID="{8C01AC76-979B-4983-9846-2919AF155F7D}" presName="text" presStyleLbl="fgAcc0" presStyleIdx="1" presStyleCnt="2">
        <dgm:presLayoutVars>
          <dgm:chPref val="3"/>
        </dgm:presLayoutVars>
      </dgm:prSet>
      <dgm:spPr/>
    </dgm:pt>
    <dgm:pt modelId="{AB68484E-B2C6-495A-9C97-CA00D8724067}" type="pres">
      <dgm:prSet presAssocID="{8C01AC76-979B-4983-9846-2919AF155F7D}" presName="hierChild2" presStyleCnt="0"/>
      <dgm:spPr/>
    </dgm:pt>
  </dgm:ptLst>
  <dgm:cxnLst>
    <dgm:cxn modelId="{6BF88300-5378-4276-96A6-AF783F40A6B8}" type="presOf" srcId="{7DCE7A64-2769-4EAA-A244-4B1C5EDA2A33}" destId="{0F5E8563-4F1B-4737-A14F-E7660AD4FAAC}" srcOrd="0" destOrd="0" presId="urn:microsoft.com/office/officeart/2005/8/layout/hierarchy1"/>
    <dgm:cxn modelId="{86B0A10B-C9B3-493C-8D7A-99F7E1B931EA}" type="presOf" srcId="{8C01AC76-979B-4983-9846-2919AF155F7D}" destId="{3064FC31-7437-434D-BCBB-0F56C1624595}" srcOrd="0" destOrd="0" presId="urn:microsoft.com/office/officeart/2005/8/layout/hierarchy1"/>
    <dgm:cxn modelId="{63BA9B1C-1A23-4B5E-B487-12105170F01C}" srcId="{B0A96E56-996B-4651-B23A-BD7DA8747A82}" destId="{7DCE7A64-2769-4EAA-A244-4B1C5EDA2A33}" srcOrd="0" destOrd="0" parTransId="{ACCFEB6D-6A0E-4F21-A311-BF1182F0AC08}" sibTransId="{4221E382-8B5F-4684-A88B-78329F010557}"/>
    <dgm:cxn modelId="{887EB033-C6D4-4B7C-9BB9-7871EA23B86B}" srcId="{B0A96E56-996B-4651-B23A-BD7DA8747A82}" destId="{8C01AC76-979B-4983-9846-2919AF155F7D}" srcOrd="1" destOrd="0" parTransId="{5EBABF05-3A2F-497D-84F6-AC14865574FD}" sibTransId="{1BE2AB69-966B-414F-90F8-BE76D62B9038}"/>
    <dgm:cxn modelId="{6B8CC85E-CFAC-4377-BE95-40024B981146}" type="presOf" srcId="{B0A96E56-996B-4651-B23A-BD7DA8747A82}" destId="{63AD631C-76E4-47D3-A004-8ABB9FDF416C}" srcOrd="0" destOrd="0" presId="urn:microsoft.com/office/officeart/2005/8/layout/hierarchy1"/>
    <dgm:cxn modelId="{8C26B24E-C1E1-4B50-BFDF-16276B8D6673}" type="presParOf" srcId="{63AD631C-76E4-47D3-A004-8ABB9FDF416C}" destId="{C22C64DD-CF00-4907-BE1B-925AFC89B41A}" srcOrd="0" destOrd="0" presId="urn:microsoft.com/office/officeart/2005/8/layout/hierarchy1"/>
    <dgm:cxn modelId="{A08056BB-0429-4A43-8596-536BD9396FA5}" type="presParOf" srcId="{C22C64DD-CF00-4907-BE1B-925AFC89B41A}" destId="{0058BD74-2DC9-4A05-83AC-A18FB793CC22}" srcOrd="0" destOrd="0" presId="urn:microsoft.com/office/officeart/2005/8/layout/hierarchy1"/>
    <dgm:cxn modelId="{BF281169-80E9-4B3E-8878-3C143A6D7396}" type="presParOf" srcId="{0058BD74-2DC9-4A05-83AC-A18FB793CC22}" destId="{3B05D50E-6EF5-4A45-8AAD-645B30116084}" srcOrd="0" destOrd="0" presId="urn:microsoft.com/office/officeart/2005/8/layout/hierarchy1"/>
    <dgm:cxn modelId="{60ECDD1B-7817-4664-B73E-23FAC0473ED4}" type="presParOf" srcId="{0058BD74-2DC9-4A05-83AC-A18FB793CC22}" destId="{0F5E8563-4F1B-4737-A14F-E7660AD4FAAC}" srcOrd="1" destOrd="0" presId="urn:microsoft.com/office/officeart/2005/8/layout/hierarchy1"/>
    <dgm:cxn modelId="{722ECDFF-4809-4722-95F0-D3E549F27AB7}" type="presParOf" srcId="{C22C64DD-CF00-4907-BE1B-925AFC89B41A}" destId="{A9D8B5DD-46D3-4617-8DC5-BE83F4783BF4}" srcOrd="1" destOrd="0" presId="urn:microsoft.com/office/officeart/2005/8/layout/hierarchy1"/>
    <dgm:cxn modelId="{A25139B0-0257-4A74-8024-673CA8DE63A6}" type="presParOf" srcId="{63AD631C-76E4-47D3-A004-8ABB9FDF416C}" destId="{C64056EE-07FB-4472-AED2-10B3ED7F50BA}" srcOrd="1" destOrd="0" presId="urn:microsoft.com/office/officeart/2005/8/layout/hierarchy1"/>
    <dgm:cxn modelId="{A8B9E888-60A6-4747-8D79-90C8001DB73A}" type="presParOf" srcId="{C64056EE-07FB-4472-AED2-10B3ED7F50BA}" destId="{F9E775C0-5B1C-413C-ADAF-7F38FB455E1F}" srcOrd="0" destOrd="0" presId="urn:microsoft.com/office/officeart/2005/8/layout/hierarchy1"/>
    <dgm:cxn modelId="{000B920D-AB70-4201-966D-9046845446CE}" type="presParOf" srcId="{F9E775C0-5B1C-413C-ADAF-7F38FB455E1F}" destId="{83EFF033-F526-45BF-9D98-34A2ECB2AB21}" srcOrd="0" destOrd="0" presId="urn:microsoft.com/office/officeart/2005/8/layout/hierarchy1"/>
    <dgm:cxn modelId="{E94CD779-270F-46E1-9F69-4C837EF5C874}" type="presParOf" srcId="{F9E775C0-5B1C-413C-ADAF-7F38FB455E1F}" destId="{3064FC31-7437-434D-BCBB-0F56C1624595}" srcOrd="1" destOrd="0" presId="urn:microsoft.com/office/officeart/2005/8/layout/hierarchy1"/>
    <dgm:cxn modelId="{F1FBE926-2C54-4F5E-AA49-08233606D510}" type="presParOf" srcId="{C64056EE-07FB-4472-AED2-10B3ED7F50BA}" destId="{AB68484E-B2C6-495A-9C97-CA00D87240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29C7F-0312-4698-BA08-8153F05A88C6}">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873BC-11D6-47D7-9D7F-3EC35BF69CE2}">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AB7A7-9156-4B6E-8A90-52B0474D5B2A}">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Renewable: The sun is an abundant and inexhaustible energy source, ensuring a long-term, sustainable energy supply.</a:t>
          </a:r>
        </a:p>
      </dsp:txBody>
      <dsp:txXfrm>
        <a:off x="1834517" y="469890"/>
        <a:ext cx="3148942" cy="1335915"/>
      </dsp:txXfrm>
    </dsp:sp>
    <dsp:sp modelId="{1F121F25-7AD9-46A0-BB7C-72D060A4CEC7}">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9F15F-C3D1-474A-9BB4-E2B0A7C9BCF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5B691-16E4-421F-B0D5-3C8930CB48BF}">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Environmentally Friendly: Solar power produces no greenhouse gas emissions or air pollutants during operation, contributing to reduced air pollution and climate change mitigation.</a:t>
          </a:r>
        </a:p>
      </dsp:txBody>
      <dsp:txXfrm>
        <a:off x="7154322" y="469890"/>
        <a:ext cx="3148942" cy="1335915"/>
      </dsp:txXfrm>
    </dsp:sp>
    <dsp:sp modelId="{CF009FED-144E-4A0C-BAF9-4D27C5228D66}">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34134-A04A-4B2B-B0EC-0A85700D3090}">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22CAC-14EE-48C9-B642-D219856C75F3}">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Cost Savings: Over time, solar power installations can lead to significant cost savings on electricity bills.</a:t>
          </a:r>
        </a:p>
      </dsp:txBody>
      <dsp:txXfrm>
        <a:off x="1834517" y="2545532"/>
        <a:ext cx="3148942" cy="1335915"/>
      </dsp:txXfrm>
    </dsp:sp>
    <dsp:sp modelId="{31B59F92-0756-4153-BFAE-3EB0B1C56F5B}">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39BB8-9BE6-494E-B829-3E62EC4B4B47}">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0C564-6DD6-4B29-89C3-04D41895CAE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Versatile: Solar power can be used for various applications, including residential and commercial electricity generation, water heating, and powering remote areas or off-grid systems.</a:t>
          </a:r>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5D50E-6EF5-4A45-8AAD-645B30116084}">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5E8563-4F1B-4737-A14F-E7660AD4FAAC}">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Greece enjoys a high solar resource with an average of 2,700 to 3,000 hours of sunshine per year, making it an ideal location for solar power generation.</a:t>
          </a:r>
        </a:p>
      </dsp:txBody>
      <dsp:txXfrm>
        <a:off x="585701" y="1066737"/>
        <a:ext cx="4337991" cy="2693452"/>
      </dsp:txXfrm>
    </dsp:sp>
    <dsp:sp modelId="{83EFF033-F526-45BF-9D98-34A2ECB2AB21}">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4FC31-7437-434D-BCBB-0F56C1624595}">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country's southern regions, including Crete, Peloponnese, and the Aegean Islands, receive the highest solar irradiance levels, while the northern regions have slightly lower but still favorable solar conditions.</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6BFED7-9A91-5710-2602-86DF1131C5F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28085AB-4F27-DD6D-C2A0-0937AAECC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BD00DF4-7787-DB86-D3D9-CEF5AB5C6C1F}"/>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5" name="Θέση υποσέλιδου 4">
            <a:extLst>
              <a:ext uri="{FF2B5EF4-FFF2-40B4-BE49-F238E27FC236}">
                <a16:creationId xmlns:a16="http://schemas.microsoft.com/office/drawing/2014/main" id="{AB29F555-B11C-8755-B9FC-807C9FBD3B9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2BCEC2-274D-D3B6-24D5-FD2147ACEF6C}"/>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18144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FAECFD-79B5-03D7-894E-FDB221BFE4E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F9CC8E9-F9E8-B971-D386-2BB3813E971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93D941A-490C-0E84-63F3-710853D0B550}"/>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5" name="Θέση υποσέλιδου 4">
            <a:extLst>
              <a:ext uri="{FF2B5EF4-FFF2-40B4-BE49-F238E27FC236}">
                <a16:creationId xmlns:a16="http://schemas.microsoft.com/office/drawing/2014/main" id="{272BE316-C609-8DEE-9B0A-FE5D7620BF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46EC118-0813-21B3-DBF7-9A7ADB33CA1A}"/>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117693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AEAE368-6326-57CA-760B-E475897E544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8318359-1638-B942-D8D9-CD320848705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1B97DB5-3716-18B4-03F2-EFA7CFBEB385}"/>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5" name="Θέση υποσέλιδου 4">
            <a:extLst>
              <a:ext uri="{FF2B5EF4-FFF2-40B4-BE49-F238E27FC236}">
                <a16:creationId xmlns:a16="http://schemas.microsoft.com/office/drawing/2014/main" id="{D1DC468B-B0D8-30AC-01BD-01F284C9F8D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83A6E3E-669C-6042-1716-945B7D75B029}"/>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269353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705CD-307D-C66B-5DE5-2DE25B637EB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D5C0C3D-249F-965A-50D8-5627E67460E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B23C4A3-C13D-3BB5-A082-8617B3E8BA12}"/>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5" name="Θέση υποσέλιδου 4">
            <a:extLst>
              <a:ext uri="{FF2B5EF4-FFF2-40B4-BE49-F238E27FC236}">
                <a16:creationId xmlns:a16="http://schemas.microsoft.com/office/drawing/2014/main" id="{A22980BA-3979-1A06-D706-93AD69A7884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C6BF64A-3FD0-BFFA-CFF2-4C38717E0313}"/>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168861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C0FF71-DF39-0697-1E18-977088FA275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3938119-BAD3-F26F-D450-057CB0400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4672782-7C60-430F-4BFC-555D627F4DCD}"/>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5" name="Θέση υποσέλιδου 4">
            <a:extLst>
              <a:ext uri="{FF2B5EF4-FFF2-40B4-BE49-F238E27FC236}">
                <a16:creationId xmlns:a16="http://schemas.microsoft.com/office/drawing/2014/main" id="{0F611A2C-D767-DF01-260F-1FBC2980352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E72C2C7-6DA4-D059-0B8E-7E46F915D1D6}"/>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89849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2275D1-F507-61C3-0868-C2B29A55718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5E5E042-030B-10E0-C9AD-1F468DBB3F1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FB0BB68-8585-AD4E-10A4-77103A64007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0B981CF-C8B1-1722-A559-09912A9DB489}"/>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6" name="Θέση υποσέλιδου 5">
            <a:extLst>
              <a:ext uri="{FF2B5EF4-FFF2-40B4-BE49-F238E27FC236}">
                <a16:creationId xmlns:a16="http://schemas.microsoft.com/office/drawing/2014/main" id="{8A4B7A43-6C5A-3254-045C-2656AC307AA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EAA2212-C50C-EB46-2841-7401F3BBA4A3}"/>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372409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059258-31BA-568F-2371-9729592245A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75DAF74-3358-47CC-D697-3154329B0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3516F77-99FB-B3B0-FC15-B5E28D0D429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8E59B84-DE46-F6E0-1D78-D34CACF7EB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005911C-E9B4-38CF-121E-008FE259462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82EBC33-9499-2D80-6589-5DD6A5C3932E}"/>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8" name="Θέση υποσέλιδου 7">
            <a:extLst>
              <a:ext uri="{FF2B5EF4-FFF2-40B4-BE49-F238E27FC236}">
                <a16:creationId xmlns:a16="http://schemas.microsoft.com/office/drawing/2014/main" id="{41620625-EAA5-93FF-B7E1-A6D6ED2E52C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3B2FBCD-C935-B805-DBC9-3B81606E35B4}"/>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231479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ECBC25-2557-CA0F-2A86-6321462B91C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0E998DF-B90A-B837-30C0-E1500EADC74E}"/>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4" name="Θέση υποσέλιδου 3">
            <a:extLst>
              <a:ext uri="{FF2B5EF4-FFF2-40B4-BE49-F238E27FC236}">
                <a16:creationId xmlns:a16="http://schemas.microsoft.com/office/drawing/2014/main" id="{C925055F-33A9-B367-DB4A-F565710DC88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D3D4CFB-C71F-8A7A-365D-3BE8D0040F25}"/>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212807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8B5CF87-35C1-D2D6-4389-42D1748649E3}"/>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3" name="Θέση υποσέλιδου 2">
            <a:extLst>
              <a:ext uri="{FF2B5EF4-FFF2-40B4-BE49-F238E27FC236}">
                <a16:creationId xmlns:a16="http://schemas.microsoft.com/office/drawing/2014/main" id="{F4727CA5-C286-11D2-EB76-0BB940FF021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C74CBF7-6441-1EC0-4F21-C03C02503439}"/>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1683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BD1592-FCE1-D35F-06EB-C60DF855509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6ECBFFD-A7E0-D727-7B4A-EF35931CC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15CD0F8-E2DC-F81D-2445-AD3CCC4F5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AD31F87-E412-4851-AC8B-33FB456EC42F}"/>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6" name="Θέση υποσέλιδου 5">
            <a:extLst>
              <a:ext uri="{FF2B5EF4-FFF2-40B4-BE49-F238E27FC236}">
                <a16:creationId xmlns:a16="http://schemas.microsoft.com/office/drawing/2014/main" id="{3CB37037-466A-4048-819F-73487C39281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F397AE4-B0C4-7193-3D82-DAA8791F38C0}"/>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170974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A8140D-81D2-2420-0276-D2555E28C3A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A5718B4-9996-5559-94AB-538D11008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5EFC781-0CF7-E0E0-4A85-FE19402EA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82DE7E2-3ED4-046F-E0B2-0438668FD535}"/>
              </a:ext>
            </a:extLst>
          </p:cNvPr>
          <p:cNvSpPr>
            <a:spLocks noGrp="1"/>
          </p:cNvSpPr>
          <p:nvPr>
            <p:ph type="dt" sz="half" idx="10"/>
          </p:nvPr>
        </p:nvSpPr>
        <p:spPr/>
        <p:txBody>
          <a:bodyPr/>
          <a:lstStyle/>
          <a:p>
            <a:fld id="{F80510C3-A8DE-422B-8C21-F4F7A0406DD8}" type="datetimeFigureOut">
              <a:rPr lang="el-GR" smtClean="0"/>
              <a:t>13/6/2023</a:t>
            </a:fld>
            <a:endParaRPr lang="el-GR"/>
          </a:p>
        </p:txBody>
      </p:sp>
      <p:sp>
        <p:nvSpPr>
          <p:cNvPr id="6" name="Θέση υποσέλιδου 5">
            <a:extLst>
              <a:ext uri="{FF2B5EF4-FFF2-40B4-BE49-F238E27FC236}">
                <a16:creationId xmlns:a16="http://schemas.microsoft.com/office/drawing/2014/main" id="{90A34F60-32F8-F665-9047-E35EDC40841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A9438F3-97F8-DAF0-4DA3-0644EDBCC9B8}"/>
              </a:ext>
            </a:extLst>
          </p:cNvPr>
          <p:cNvSpPr>
            <a:spLocks noGrp="1"/>
          </p:cNvSpPr>
          <p:nvPr>
            <p:ph type="sldNum" sz="quarter" idx="12"/>
          </p:nvPr>
        </p:nvSpPr>
        <p:spPr/>
        <p:txBody>
          <a:bodyPr/>
          <a:lstStyle/>
          <a:p>
            <a:fld id="{282EDA66-368B-4823-AE0D-5205C45A4FCA}" type="slidenum">
              <a:rPr lang="el-GR" smtClean="0"/>
              <a:t>‹#›</a:t>
            </a:fld>
            <a:endParaRPr lang="el-GR"/>
          </a:p>
        </p:txBody>
      </p:sp>
    </p:spTree>
    <p:extLst>
      <p:ext uri="{BB962C8B-B14F-4D97-AF65-F5344CB8AC3E}">
        <p14:creationId xmlns:p14="http://schemas.microsoft.com/office/powerpoint/2010/main" val="350717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3520990-79D5-B69F-D700-BE6AD1AF2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70F8D66-0AEE-038A-F8D0-540C5B645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679C29-C757-60E2-B1EF-7D3FF410F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510C3-A8DE-422B-8C21-F4F7A0406DD8}" type="datetimeFigureOut">
              <a:rPr lang="el-GR" smtClean="0"/>
              <a:t>13/6/2023</a:t>
            </a:fld>
            <a:endParaRPr lang="el-GR"/>
          </a:p>
        </p:txBody>
      </p:sp>
      <p:sp>
        <p:nvSpPr>
          <p:cNvPr id="5" name="Θέση υποσέλιδου 4">
            <a:extLst>
              <a:ext uri="{FF2B5EF4-FFF2-40B4-BE49-F238E27FC236}">
                <a16:creationId xmlns:a16="http://schemas.microsoft.com/office/drawing/2014/main" id="{3DE761F1-658F-BA3B-938E-68BB3772E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51AFC87-DE8E-3548-EEC4-4F7F6BF1E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EDA66-368B-4823-AE0D-5205C45A4FCA}" type="slidenum">
              <a:rPr lang="el-GR" smtClean="0"/>
              <a:t>‹#›</a:t>
            </a:fld>
            <a:endParaRPr lang="el-GR"/>
          </a:p>
        </p:txBody>
      </p:sp>
    </p:spTree>
    <p:extLst>
      <p:ext uri="{BB962C8B-B14F-4D97-AF65-F5344CB8AC3E}">
        <p14:creationId xmlns:p14="http://schemas.microsoft.com/office/powerpoint/2010/main" val="2123995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4" name="Freeform: Shape 13">
            <a:extLst>
              <a:ext uri="{FF2B5EF4-FFF2-40B4-BE49-F238E27FC236}">
                <a16:creationId xmlns:a16="http://schemas.microsoft.com/office/drawing/2014/main" id="{6D29C94F-5927-45DF-8984-3D8402CB3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3184" y="699990"/>
            <a:ext cx="3022088" cy="277852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F4F5563-BEC8-4A69-A657-AC9457F33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161" y="621282"/>
            <a:ext cx="3172430" cy="296008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CD45A2DC-2F6D-4746-B816-E638849B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645419" y="664866"/>
            <a:ext cx="2942196" cy="27753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0D1245A-B861-4943-B538-8696E6C77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509785" y="572497"/>
            <a:ext cx="3172430" cy="296008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C03D20A8-4350-41F8-BED8-9E2FA91DF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35425" y="741164"/>
            <a:ext cx="2943390" cy="26965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DEB58610-1B82-4AC6-AD98-3834A9F09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86411" y="621282"/>
            <a:ext cx="3172430" cy="296008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F8333030-D4EE-86DA-CEA3-0CC06B1319F2}"/>
              </a:ext>
            </a:extLst>
          </p:cNvPr>
          <p:cNvSpPr>
            <a:spLocks noGrp="1"/>
          </p:cNvSpPr>
          <p:nvPr>
            <p:ph type="ctrTitle"/>
          </p:nvPr>
        </p:nvSpPr>
        <p:spPr>
          <a:xfrm>
            <a:off x="1920875" y="3539152"/>
            <a:ext cx="8769350" cy="873824"/>
          </a:xfrm>
        </p:spPr>
        <p:txBody>
          <a:bodyPr vert="horz" lIns="91440" tIns="45720" rIns="91440" bIns="45720" rtlCol="0" anchor="b">
            <a:normAutofit/>
          </a:bodyPr>
          <a:lstStyle/>
          <a:p>
            <a:r>
              <a:rPr lang="en-US" sz="3600"/>
              <a:t>SMOG AND SOLAR POWER IN GREECE</a:t>
            </a:r>
          </a:p>
        </p:txBody>
      </p:sp>
      <p:pic>
        <p:nvPicPr>
          <p:cNvPr id="6" name="Picture 10">
            <a:extLst>
              <a:ext uri="{FF2B5EF4-FFF2-40B4-BE49-F238E27FC236}">
                <a16:creationId xmlns:a16="http://schemas.microsoft.com/office/drawing/2014/main" id="{FF589F06-3043-0CA0-A9E6-0BCDB3F53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12328" y="1727143"/>
            <a:ext cx="1706733" cy="6058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Εικόνα 3">
            <a:extLst>
              <a:ext uri="{FF2B5EF4-FFF2-40B4-BE49-F238E27FC236}">
                <a16:creationId xmlns:a16="http://schemas.microsoft.com/office/drawing/2014/main" id="{5CC88753-6545-3010-1134-EE9CE4AC1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447" y="1460406"/>
            <a:ext cx="1610409" cy="1139364"/>
          </a:xfrm>
          <a:prstGeom prst="rect">
            <a:avLst/>
          </a:prstGeom>
        </p:spPr>
      </p:pic>
      <p:pic>
        <p:nvPicPr>
          <p:cNvPr id="5" name="Picture 8">
            <a:extLst>
              <a:ext uri="{FF2B5EF4-FFF2-40B4-BE49-F238E27FC236}">
                <a16:creationId xmlns:a16="http://schemas.microsoft.com/office/drawing/2014/main" id="{762C05A0-FA98-FE19-124A-25B663EB4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644752" y="1760636"/>
            <a:ext cx="1668090" cy="4754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Υπότιτλος 2">
            <a:extLst>
              <a:ext uri="{FF2B5EF4-FFF2-40B4-BE49-F238E27FC236}">
                <a16:creationId xmlns:a16="http://schemas.microsoft.com/office/drawing/2014/main" id="{6FB7181E-8CFE-35D3-1D8A-06461AC287F8}"/>
              </a:ext>
            </a:extLst>
          </p:cNvPr>
          <p:cNvSpPr>
            <a:spLocks noGrp="1"/>
          </p:cNvSpPr>
          <p:nvPr>
            <p:ph type="subTitle" idx="1"/>
          </p:nvPr>
        </p:nvSpPr>
        <p:spPr>
          <a:xfrm>
            <a:off x="1839118" y="4497984"/>
            <a:ext cx="8932863" cy="1576241"/>
          </a:xfrm>
        </p:spPr>
        <p:txBody>
          <a:bodyPr vert="horz" lIns="91440" tIns="45720" rIns="91440" bIns="45720" rtlCol="0">
            <a:normAutofit/>
          </a:bodyPr>
          <a:lstStyle/>
          <a:p>
            <a:r>
              <a:rPr lang="en-US" sz="2000" dirty="0"/>
              <a:t>LAKASA Thalia</a:t>
            </a:r>
          </a:p>
          <a:p>
            <a:r>
              <a:rPr lang="en-US" sz="2000" dirty="0"/>
              <a:t>GALAXIDOU Maria</a:t>
            </a:r>
          </a:p>
          <a:p>
            <a:r>
              <a:rPr lang="en-US" sz="2000" dirty="0"/>
              <a:t>KARATZIA </a:t>
            </a:r>
            <a:r>
              <a:rPr lang="en-US" sz="2000" dirty="0" err="1"/>
              <a:t>Nantia</a:t>
            </a:r>
            <a:endParaRPr lang="en-US" sz="2000" dirty="0"/>
          </a:p>
          <a:p>
            <a:r>
              <a:rPr lang="en-US" sz="2000" dirty="0"/>
              <a:t>ZAROTIADIS Vasilis</a:t>
            </a:r>
          </a:p>
        </p:txBody>
      </p:sp>
      <p:sp>
        <p:nvSpPr>
          <p:cNvPr id="7" name="TextBox 6">
            <a:extLst>
              <a:ext uri="{FF2B5EF4-FFF2-40B4-BE49-F238E27FC236}">
                <a16:creationId xmlns:a16="http://schemas.microsoft.com/office/drawing/2014/main" id="{1E0E9B94-D0FD-8AE8-5C0B-404337229234}"/>
              </a:ext>
            </a:extLst>
          </p:cNvPr>
          <p:cNvSpPr txBox="1"/>
          <p:nvPr/>
        </p:nvSpPr>
        <p:spPr>
          <a:xfrm>
            <a:off x="5007160" y="6138922"/>
            <a:ext cx="2336279" cy="369332"/>
          </a:xfrm>
          <a:prstGeom prst="rect">
            <a:avLst/>
          </a:prstGeom>
          <a:noFill/>
        </p:spPr>
        <p:txBody>
          <a:bodyPr wrap="square" rtlCol="0">
            <a:spAutoFit/>
          </a:bodyPr>
          <a:lstStyle/>
          <a:p>
            <a:pPr>
              <a:spcAft>
                <a:spcPts val="600"/>
              </a:spcAft>
            </a:pPr>
            <a:r>
              <a:rPr lang="en-US" dirty="0"/>
              <a:t>Jaroslav, Poland 2023</a:t>
            </a:r>
            <a:endParaRPr lang="el-GR" dirty="0"/>
          </a:p>
        </p:txBody>
      </p:sp>
    </p:spTree>
    <p:extLst>
      <p:ext uri="{BB962C8B-B14F-4D97-AF65-F5344CB8AC3E}">
        <p14:creationId xmlns:p14="http://schemas.microsoft.com/office/powerpoint/2010/main" val="134817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08381C-8DB9-7971-318A-E6D5C57761EE}"/>
              </a:ext>
            </a:extLst>
          </p:cNvPr>
          <p:cNvSpPr>
            <a:spLocks noGrp="1"/>
          </p:cNvSpPr>
          <p:nvPr>
            <p:ph type="title"/>
          </p:nvPr>
        </p:nvSpPr>
        <p:spPr/>
        <p:txBody>
          <a:bodyPr/>
          <a:lstStyle/>
          <a:p>
            <a:r>
              <a:rPr lang="en-US" dirty="0"/>
              <a:t>Solar Resources in Greece</a:t>
            </a:r>
            <a:endParaRPr lang="el-GR" dirty="0"/>
          </a:p>
        </p:txBody>
      </p:sp>
      <p:graphicFrame>
        <p:nvGraphicFramePr>
          <p:cNvPr id="5" name="Θέση περιεχομένου 2">
            <a:extLst>
              <a:ext uri="{FF2B5EF4-FFF2-40B4-BE49-F238E27FC236}">
                <a16:creationId xmlns:a16="http://schemas.microsoft.com/office/drawing/2014/main" id="{5709360C-3B86-BF52-CCC7-8314BA3D707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14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Τίτλος 1">
            <a:extLst>
              <a:ext uri="{FF2B5EF4-FFF2-40B4-BE49-F238E27FC236}">
                <a16:creationId xmlns:a16="http://schemas.microsoft.com/office/drawing/2014/main" id="{92909F0E-FD50-2583-EE62-5057AA638D1F}"/>
              </a:ext>
            </a:extLst>
          </p:cNvPr>
          <p:cNvSpPr>
            <a:spLocks noGrp="1"/>
          </p:cNvSpPr>
          <p:nvPr>
            <p:ph type="title"/>
          </p:nvPr>
        </p:nvSpPr>
        <p:spPr>
          <a:xfrm>
            <a:off x="1179577" y="442913"/>
            <a:ext cx="4222152" cy="1741544"/>
          </a:xfrm>
        </p:spPr>
        <p:txBody>
          <a:bodyPr anchor="b">
            <a:normAutofit/>
          </a:bodyPr>
          <a:lstStyle/>
          <a:p>
            <a:r>
              <a:rPr lang="en-US" sz="3600"/>
              <a:t>Solar Energy Policies and Targets</a:t>
            </a:r>
            <a:endParaRPr lang="el-GR" sz="3600"/>
          </a:p>
        </p:txBody>
      </p:sp>
      <p:grpSp>
        <p:nvGrpSpPr>
          <p:cNvPr id="10" name="Group 9">
            <a:extLst>
              <a:ext uri="{FF2B5EF4-FFF2-40B4-BE49-F238E27FC236}">
                <a16:creationId xmlns:a16="http://schemas.microsoft.com/office/drawing/2014/main" id="{E31582BB-A268-4607-8069-8CED9776A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8748" y="-13648"/>
            <a:ext cx="3580076" cy="3029264"/>
            <a:chOff x="8618748" y="-13648"/>
            <a:chExt cx="3580076" cy="3029264"/>
          </a:xfrm>
        </p:grpSpPr>
        <p:sp>
          <p:nvSpPr>
            <p:cNvPr id="11" name="Freeform: Shape 10">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408" y="-13648"/>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solidFill>
              <a:srgbClr val="FFFFFF">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8748" y="-1364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8123"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noFill/>
            <a:ln w="15875">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15" name="Group 14">
            <a:extLst>
              <a:ext uri="{FF2B5EF4-FFF2-40B4-BE49-F238E27FC236}">
                <a16:creationId xmlns:a16="http://schemas.microsoft.com/office/drawing/2014/main" id="{ECA32287-2AEF-4FE4-A552-437B8337B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64141" y="3112435"/>
            <a:ext cx="6141507" cy="3752390"/>
            <a:chOff x="6064141" y="3112435"/>
            <a:chExt cx="6141507" cy="3752390"/>
          </a:xfrm>
        </p:grpSpPr>
        <p:sp>
          <p:nvSpPr>
            <p:cNvPr id="16" name="Freeform: Shape 15">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45804" y="3304656"/>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4141" y="3112435"/>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1462" y="3413658"/>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noFill/>
            <a:ln w="15875">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pSp>
        <p:nvGrpSpPr>
          <p:cNvPr id="20" name="Group 19">
            <a:extLst>
              <a:ext uri="{FF2B5EF4-FFF2-40B4-BE49-F238E27FC236}">
                <a16:creationId xmlns:a16="http://schemas.microsoft.com/office/drawing/2014/main" id="{5CC4A6C8-7E1B-421C-8720-5EC33A522F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21" name="Freeform: Shape 20">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solidFill>
              <a:srgbClr val="FFFFFF">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noFill/>
            <a:ln w="15875">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Θέση περιεχομένου 2">
            <a:extLst>
              <a:ext uri="{FF2B5EF4-FFF2-40B4-BE49-F238E27FC236}">
                <a16:creationId xmlns:a16="http://schemas.microsoft.com/office/drawing/2014/main" id="{1EA7DBB5-5B0D-4EB3-2F23-FC336E9AC46A}"/>
              </a:ext>
            </a:extLst>
          </p:cNvPr>
          <p:cNvSpPr>
            <a:spLocks noGrp="1"/>
          </p:cNvSpPr>
          <p:nvPr>
            <p:ph idx="1"/>
          </p:nvPr>
        </p:nvSpPr>
        <p:spPr>
          <a:xfrm>
            <a:off x="1179576" y="2312988"/>
            <a:ext cx="4813641" cy="3651250"/>
          </a:xfrm>
        </p:spPr>
        <p:txBody>
          <a:bodyPr>
            <a:normAutofit/>
          </a:bodyPr>
          <a:lstStyle/>
          <a:p>
            <a:r>
              <a:rPr lang="en-US" sz="2000"/>
              <a:t>Greece has made substantial efforts to promote renewable energy, including solar power, through policy support and incentives.</a:t>
            </a:r>
          </a:p>
          <a:p>
            <a:r>
              <a:rPr lang="en-US" sz="2000"/>
              <a:t>The country has set renewable energy targets to increase the share of renewables in its energy mix. As of the knowledge cutoff in 2021, the target was to reach 35% of gross final energy consumption from renewable sources by 2030.</a:t>
            </a:r>
            <a:endParaRPr lang="el-GR" sz="2000"/>
          </a:p>
        </p:txBody>
      </p:sp>
    </p:spTree>
    <p:extLst>
      <p:ext uri="{BB962C8B-B14F-4D97-AF65-F5344CB8AC3E}">
        <p14:creationId xmlns:p14="http://schemas.microsoft.com/office/powerpoint/2010/main" val="205664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689967-BCE4-4CB3-AB4A-E9B6EC055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9" name="Group 8">
            <a:extLst>
              <a:ext uri="{FF2B5EF4-FFF2-40B4-BE49-F238E27FC236}">
                <a16:creationId xmlns:a16="http://schemas.microsoft.com/office/drawing/2014/main" id="{EC65239F-1EA1-4877-ADAE-179A409828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0125" y="-13648"/>
            <a:ext cx="4389519" cy="2684308"/>
            <a:chOff x="3680125" y="-13648"/>
            <a:chExt cx="4389519" cy="2684308"/>
          </a:xfrm>
        </p:grpSpPr>
        <p:sp>
          <p:nvSpPr>
            <p:cNvPr id="10" name="Freeform: Shape 9">
              <a:extLst>
                <a:ext uri="{FF2B5EF4-FFF2-40B4-BE49-F238E27FC236}">
                  <a16:creationId xmlns:a16="http://schemas.microsoft.com/office/drawing/2014/main" id="{8E3E61E5-7309-4B68-89DB-E5CAE4841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76185" y="-13648"/>
              <a:ext cx="4013331" cy="2509504"/>
            </a:xfrm>
            <a:custGeom>
              <a:avLst/>
              <a:gdLst>
                <a:gd name="connsiteX0" fmla="*/ 165872 w 4013331"/>
                <a:gd name="connsiteY0" fmla="*/ 0 h 2509504"/>
                <a:gd name="connsiteX1" fmla="*/ 3920309 w 4013331"/>
                <a:gd name="connsiteY1" fmla="*/ 0 h 2509504"/>
                <a:gd name="connsiteX2" fmla="*/ 3944821 w 4013331"/>
                <a:gd name="connsiteY2" fmla="*/ 89161 h 2509504"/>
                <a:gd name="connsiteX3" fmla="*/ 4013331 w 4013331"/>
                <a:gd name="connsiteY3" fmla="*/ 708622 h 2509504"/>
                <a:gd name="connsiteX4" fmla="*/ 3804827 w 4013331"/>
                <a:gd name="connsiteY4" fmla="*/ 1307663 h 2509504"/>
                <a:gd name="connsiteX5" fmla="*/ 3187498 w 4013331"/>
                <a:gd name="connsiteY5" fmla="*/ 1865458 h 2509504"/>
                <a:gd name="connsiteX6" fmla="*/ 3051769 w 4013331"/>
                <a:gd name="connsiteY6" fmla="*/ 1972158 h 2509504"/>
                <a:gd name="connsiteX7" fmla="*/ 1936476 w 4013331"/>
                <a:gd name="connsiteY7" fmla="*/ 2509504 h 2509504"/>
                <a:gd name="connsiteX8" fmla="*/ 467303 w 4013331"/>
                <a:gd name="connsiteY8" fmla="*/ 1636066 h 2509504"/>
                <a:gd name="connsiteX9" fmla="*/ 310732 w 4013331"/>
                <a:gd name="connsiteY9" fmla="*/ 1412615 h 2509504"/>
                <a:gd name="connsiteX10" fmla="*/ 0 w 4013331"/>
                <a:gd name="connsiteY10" fmla="*/ 708622 h 2509504"/>
                <a:gd name="connsiteX11" fmla="*/ 105875 w 4013331"/>
                <a:gd name="connsiteY11" fmla="*/ 135898 h 250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331" h="2509504">
                  <a:moveTo>
                    <a:pt x="165872" y="0"/>
                  </a:moveTo>
                  <a:lnTo>
                    <a:pt x="3920309" y="0"/>
                  </a:lnTo>
                  <a:lnTo>
                    <a:pt x="3944821" y="89161"/>
                  </a:lnTo>
                  <a:cubicBezTo>
                    <a:pt x="3989957" y="284106"/>
                    <a:pt x="4013331" y="492271"/>
                    <a:pt x="4013331" y="708622"/>
                  </a:cubicBezTo>
                  <a:cubicBezTo>
                    <a:pt x="4013331" y="938801"/>
                    <a:pt x="3948997" y="1123538"/>
                    <a:pt x="3804827" y="1307663"/>
                  </a:cubicBezTo>
                  <a:cubicBezTo>
                    <a:pt x="3654026" y="1500266"/>
                    <a:pt x="3427436" y="1677663"/>
                    <a:pt x="3187498" y="1865458"/>
                  </a:cubicBezTo>
                  <a:cubicBezTo>
                    <a:pt x="3143231" y="1900064"/>
                    <a:pt x="3097499" y="1935893"/>
                    <a:pt x="3051769" y="1972158"/>
                  </a:cubicBezTo>
                  <a:cubicBezTo>
                    <a:pt x="2642425" y="2296716"/>
                    <a:pt x="2343664" y="2509504"/>
                    <a:pt x="1936476" y="2509504"/>
                  </a:cubicBezTo>
                  <a:cubicBezTo>
                    <a:pt x="1316045" y="2509504"/>
                    <a:pt x="876648" y="2248303"/>
                    <a:pt x="467303" y="1636066"/>
                  </a:cubicBezTo>
                  <a:cubicBezTo>
                    <a:pt x="413736" y="1555930"/>
                    <a:pt x="361372" y="1483050"/>
                    <a:pt x="310732" y="1412615"/>
                  </a:cubicBezTo>
                  <a:cubicBezTo>
                    <a:pt x="100850" y="1120566"/>
                    <a:pt x="0" y="968686"/>
                    <a:pt x="0" y="708622"/>
                  </a:cubicBezTo>
                  <a:cubicBezTo>
                    <a:pt x="0" y="514950"/>
                    <a:pt x="35558" y="323046"/>
                    <a:pt x="105875" y="135898"/>
                  </a:cubicBezTo>
                  <a:close/>
                </a:path>
              </a:pathLst>
            </a:cu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38904A42-15F0-4BEF-A06A-DCCD3D2C1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0125" y="-13648"/>
              <a:ext cx="4389519" cy="2684308"/>
            </a:xfrm>
            <a:custGeom>
              <a:avLst/>
              <a:gdLst>
                <a:gd name="connsiteX0" fmla="*/ 106190 w 4389519"/>
                <a:gd name="connsiteY0" fmla="*/ 0 h 2684308"/>
                <a:gd name="connsiteX1" fmla="*/ 4339652 w 4389519"/>
                <a:gd name="connsiteY1" fmla="*/ 0 h 2684308"/>
                <a:gd name="connsiteX2" fmla="*/ 4368235 w 4389519"/>
                <a:gd name="connsiteY2" fmla="*/ 183124 h 2684308"/>
                <a:gd name="connsiteX3" fmla="*/ 4376420 w 4389519"/>
                <a:gd name="connsiteY3" fmla="*/ 846236 h 2684308"/>
                <a:gd name="connsiteX4" fmla="*/ 4090147 w 4389519"/>
                <a:gd name="connsiteY4" fmla="*/ 1502099 h 2684308"/>
                <a:gd name="connsiteX5" fmla="*/ 3362552 w 4389519"/>
                <a:gd name="connsiteY5" fmla="*/ 2072468 h 2684308"/>
                <a:gd name="connsiteX6" fmla="*/ 3204152 w 4389519"/>
                <a:gd name="connsiteY6" fmla="*/ 2179892 h 2684308"/>
                <a:gd name="connsiteX7" fmla="*/ 1936072 w 4389519"/>
                <a:gd name="connsiteY7" fmla="*/ 2679731 h 2684308"/>
                <a:gd name="connsiteX8" fmla="*/ 421690 w 4389519"/>
                <a:gd name="connsiteY8" fmla="*/ 1554434 h 2684308"/>
                <a:gd name="connsiteX9" fmla="*/ 273167 w 4389519"/>
                <a:gd name="connsiteY9" fmla="*/ 1287451 h 2684308"/>
                <a:gd name="connsiteX10" fmla="*/ 4118 w 4389519"/>
                <a:gd name="connsiteY10" fmla="*/ 463709 h 2684308"/>
                <a:gd name="connsiteX11" fmla="*/ 61565 w 4389519"/>
                <a:gd name="connsiteY11" fmla="*/ 140457 h 26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684308">
                  <a:moveTo>
                    <a:pt x="106190" y="0"/>
                  </a:moveTo>
                  <a:lnTo>
                    <a:pt x="4339652" y="0"/>
                  </a:lnTo>
                  <a:lnTo>
                    <a:pt x="4368235" y="183124"/>
                  </a:lnTo>
                  <a:cubicBezTo>
                    <a:pt x="4393363" y="394800"/>
                    <a:pt x="4396437" y="617440"/>
                    <a:pt x="4376420" y="846236"/>
                  </a:cubicBezTo>
                  <a:cubicBezTo>
                    <a:pt x="4353703" y="1105885"/>
                    <a:pt x="4265383" y="1308143"/>
                    <a:pt x="4090147" y="1502099"/>
                  </a:cubicBezTo>
                  <a:cubicBezTo>
                    <a:pt x="3906850" y="1704987"/>
                    <a:pt x="3642485" y="1883499"/>
                    <a:pt x="3362552" y="2072468"/>
                  </a:cubicBezTo>
                  <a:cubicBezTo>
                    <a:pt x="3310910" y="2107285"/>
                    <a:pt x="3257553" y="2143343"/>
                    <a:pt x="3204152" y="2179892"/>
                  </a:cubicBezTo>
                  <a:cubicBezTo>
                    <a:pt x="2726165" y="2506987"/>
                    <a:pt x="2379682" y="2718542"/>
                    <a:pt x="1936072" y="2679731"/>
                  </a:cubicBezTo>
                  <a:cubicBezTo>
                    <a:pt x="1260149" y="2620595"/>
                    <a:pt x="807225" y="2284071"/>
                    <a:pt x="421690" y="1554434"/>
                  </a:cubicBezTo>
                  <a:cubicBezTo>
                    <a:pt x="371240" y="1458934"/>
                    <a:pt x="321385" y="1371732"/>
                    <a:pt x="273167" y="1287451"/>
                  </a:cubicBezTo>
                  <a:cubicBezTo>
                    <a:pt x="73334" y="938007"/>
                    <a:pt x="-21548" y="757071"/>
                    <a:pt x="4118" y="463709"/>
                  </a:cubicBezTo>
                  <a:cubicBezTo>
                    <a:pt x="13675" y="354475"/>
                    <a:pt x="32873" y="246587"/>
                    <a:pt x="61565" y="14045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4B4D6438-495E-40D8-A2AF-D6697DA07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1867" y="-13647"/>
              <a:ext cx="3546481" cy="2290637"/>
            </a:xfrm>
            <a:custGeom>
              <a:avLst/>
              <a:gdLst>
                <a:gd name="connsiteX0" fmla="*/ 181555 w 3401415"/>
                <a:gd name="connsiteY0" fmla="*/ 0 h 2207855"/>
                <a:gd name="connsiteX1" fmla="*/ 3298827 w 3401415"/>
                <a:gd name="connsiteY1" fmla="*/ 0 h 2207855"/>
                <a:gd name="connsiteX2" fmla="*/ 3311223 w 3401415"/>
                <a:gd name="connsiteY2" fmla="*/ 34797 h 2207855"/>
                <a:gd name="connsiteX3" fmla="*/ 3401415 w 3401415"/>
                <a:gd name="connsiteY3" fmla="*/ 681555 h 2207855"/>
                <a:gd name="connsiteX4" fmla="*/ 3224702 w 3401415"/>
                <a:gd name="connsiteY4" fmla="*/ 1189259 h 2207855"/>
                <a:gd name="connsiteX5" fmla="*/ 2701498 w 3401415"/>
                <a:gd name="connsiteY5" fmla="*/ 1662006 h 2207855"/>
                <a:gd name="connsiteX6" fmla="*/ 2586463 w 3401415"/>
                <a:gd name="connsiteY6" fmla="*/ 1752439 h 2207855"/>
                <a:gd name="connsiteX7" fmla="*/ 1641219 w 3401415"/>
                <a:gd name="connsiteY7" fmla="*/ 2207855 h 2207855"/>
                <a:gd name="connsiteX8" fmla="*/ 396053 w 3401415"/>
                <a:gd name="connsiteY8" fmla="*/ 1467590 h 2207855"/>
                <a:gd name="connsiteX9" fmla="*/ 263354 w 3401415"/>
                <a:gd name="connsiteY9" fmla="*/ 1278210 h 2207855"/>
                <a:gd name="connsiteX10" fmla="*/ 0 w 3401415"/>
                <a:gd name="connsiteY10" fmla="*/ 681555 h 2207855"/>
                <a:gd name="connsiteX11" fmla="*/ 159122 w 3401415"/>
                <a:gd name="connsiteY11" fmla="*/ 38981 h 22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1415" h="2207855">
                  <a:moveTo>
                    <a:pt x="181555" y="0"/>
                  </a:moveTo>
                  <a:lnTo>
                    <a:pt x="3298827" y="0"/>
                  </a:lnTo>
                  <a:lnTo>
                    <a:pt x="3311223" y="34797"/>
                  </a:lnTo>
                  <a:cubicBezTo>
                    <a:pt x="3370461" y="233986"/>
                    <a:pt x="3401415" y="452351"/>
                    <a:pt x="3401415" y="681555"/>
                  </a:cubicBezTo>
                  <a:cubicBezTo>
                    <a:pt x="3401415" y="876639"/>
                    <a:pt x="3346890" y="1033208"/>
                    <a:pt x="3224702" y="1189259"/>
                  </a:cubicBezTo>
                  <a:cubicBezTo>
                    <a:pt x="3096894" y="1352496"/>
                    <a:pt x="2904852" y="1502846"/>
                    <a:pt x="2701498" y="1662006"/>
                  </a:cubicBezTo>
                  <a:cubicBezTo>
                    <a:pt x="2663980" y="1691337"/>
                    <a:pt x="2625221" y="1721703"/>
                    <a:pt x="2586463" y="1752439"/>
                  </a:cubicBezTo>
                  <a:cubicBezTo>
                    <a:pt x="2239532" y="2027511"/>
                    <a:pt x="1986324" y="2207855"/>
                    <a:pt x="1641219" y="2207855"/>
                  </a:cubicBezTo>
                  <a:cubicBezTo>
                    <a:pt x="1115386" y="2207855"/>
                    <a:pt x="742984" y="1986480"/>
                    <a:pt x="396053" y="1467590"/>
                  </a:cubicBezTo>
                  <a:cubicBezTo>
                    <a:pt x="350654" y="1399674"/>
                    <a:pt x="306273" y="1337906"/>
                    <a:pt x="263354" y="1278210"/>
                  </a:cubicBezTo>
                  <a:cubicBezTo>
                    <a:pt x="85473" y="1030689"/>
                    <a:pt x="0" y="901968"/>
                    <a:pt x="0" y="681555"/>
                  </a:cubicBezTo>
                  <a:cubicBezTo>
                    <a:pt x="0" y="462698"/>
                    <a:pt x="53576" y="246506"/>
                    <a:pt x="159122" y="38981"/>
                  </a:cubicBezTo>
                  <a:close/>
                </a:path>
              </a:pathLst>
            </a:custGeom>
            <a:noFill/>
            <a:ln w="15875">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Meiryo"/>
                <a:ea typeface="+mn-ea"/>
                <a:cs typeface="+mn-cs"/>
              </a:endParaRPr>
            </a:p>
          </p:txBody>
        </p:sp>
      </p:grpSp>
      <p:sp>
        <p:nvSpPr>
          <p:cNvPr id="2" name="Τίτλος 1">
            <a:extLst>
              <a:ext uri="{FF2B5EF4-FFF2-40B4-BE49-F238E27FC236}">
                <a16:creationId xmlns:a16="http://schemas.microsoft.com/office/drawing/2014/main" id="{1F2D2390-F007-8A44-F247-A4C070DBA2AC}"/>
              </a:ext>
            </a:extLst>
          </p:cNvPr>
          <p:cNvSpPr>
            <a:spLocks noGrp="1"/>
          </p:cNvSpPr>
          <p:nvPr>
            <p:ph type="title"/>
          </p:nvPr>
        </p:nvSpPr>
        <p:spPr>
          <a:xfrm>
            <a:off x="1179576" y="2593830"/>
            <a:ext cx="5346280" cy="2657805"/>
          </a:xfrm>
        </p:spPr>
        <p:txBody>
          <a:bodyPr vert="horz" lIns="91440" tIns="45720" rIns="91440" bIns="45720" rtlCol="0" anchor="b">
            <a:normAutofit/>
          </a:bodyPr>
          <a:lstStyle/>
          <a:p>
            <a:r>
              <a:rPr lang="en-US" sz="6000" kern="1200">
                <a:solidFill>
                  <a:schemeClr val="tx1"/>
                </a:solidFill>
                <a:latin typeface="+mj-lt"/>
                <a:ea typeface="+mj-ea"/>
                <a:cs typeface="+mj-cs"/>
              </a:rPr>
              <a:t>Thank you for your attention!</a:t>
            </a:r>
          </a:p>
        </p:txBody>
      </p:sp>
      <p:grpSp>
        <p:nvGrpSpPr>
          <p:cNvPr id="14" name="Group 13">
            <a:extLst>
              <a:ext uri="{FF2B5EF4-FFF2-40B4-BE49-F238E27FC236}">
                <a16:creationId xmlns:a16="http://schemas.microsoft.com/office/drawing/2014/main" id="{EA472EDC-20A4-4B31-A6CA-A90DEA38AC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46328" y="1411950"/>
            <a:ext cx="5666144" cy="5466524"/>
            <a:chOff x="6546328" y="1411950"/>
            <a:chExt cx="5666144" cy="5466524"/>
          </a:xfrm>
        </p:grpSpPr>
        <p:sp>
          <p:nvSpPr>
            <p:cNvPr id="15" name="Freeform: Shape 14">
              <a:extLst>
                <a:ext uri="{FF2B5EF4-FFF2-40B4-BE49-F238E27FC236}">
                  <a16:creationId xmlns:a16="http://schemas.microsoft.com/office/drawing/2014/main" id="{27C86C65-70F5-4826-A10D-0E4FB096B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51208" y="1968542"/>
              <a:ext cx="5261264" cy="4909930"/>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F6A857B9-D582-4DD3-82BC-5CBF33E8D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328" y="141195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95208F27-B5FE-414B-B2F7-340BD4053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63921" y="1570976"/>
              <a:ext cx="5448246" cy="5307496"/>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190B1E87-EDFB-4D74-B288-2C27E290A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03193" y="2156724"/>
              <a:ext cx="5009127" cy="4721750"/>
            </a:xfrm>
            <a:custGeom>
              <a:avLst/>
              <a:gdLst>
                <a:gd name="connsiteX0" fmla="*/ 2486925 w 4930889"/>
                <a:gd name="connsiteY0" fmla="*/ 1243 h 4601483"/>
                <a:gd name="connsiteX1" fmla="*/ 3569374 w 4930889"/>
                <a:gd name="connsiteY1" fmla="*/ 324181 h 4601483"/>
                <a:gd name="connsiteX2" fmla="*/ 4856238 w 4930889"/>
                <a:gd name="connsiteY2" fmla="*/ 1766524 h 4601483"/>
                <a:gd name="connsiteX3" fmla="*/ 4930889 w 4930889"/>
                <a:gd name="connsiteY3" fmla="*/ 1950930 h 4601483"/>
                <a:gd name="connsiteX4" fmla="*/ 4930888 w 4930889"/>
                <a:gd name="connsiteY4" fmla="*/ 3928933 h 4601483"/>
                <a:gd name="connsiteX5" fmla="*/ 4836868 w 4930889"/>
                <a:gd name="connsiteY5" fmla="*/ 4118750 h 4601483"/>
                <a:gd name="connsiteX6" fmla="*/ 4475082 w 4930889"/>
                <a:gd name="connsiteY6" fmla="*/ 4521220 h 4601483"/>
                <a:gd name="connsiteX7" fmla="*/ 4350095 w 4930889"/>
                <a:gd name="connsiteY7" fmla="*/ 4601483 h 4601483"/>
                <a:gd name="connsiteX8" fmla="*/ 997316 w 4930889"/>
                <a:gd name="connsiteY8" fmla="*/ 4601483 h 4601483"/>
                <a:gd name="connsiteX9" fmla="*/ 892840 w 4930889"/>
                <a:gd name="connsiteY9" fmla="*/ 4484501 h 4601483"/>
                <a:gd name="connsiteX10" fmla="*/ 407191 w 4930889"/>
                <a:gd name="connsiteY10" fmla="*/ 3560852 h 4601483"/>
                <a:gd name="connsiteX11" fmla="*/ 201279 w 4930889"/>
                <a:gd name="connsiteY11" fmla="*/ 1442391 h 4601483"/>
                <a:gd name="connsiteX12" fmla="*/ 2486925 w 4930889"/>
                <a:gd name="connsiteY12" fmla="*/ 1243 h 460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9" h="4601483">
                  <a:moveTo>
                    <a:pt x="2486925" y="1243"/>
                  </a:moveTo>
                  <a:cubicBezTo>
                    <a:pt x="2843347" y="13472"/>
                    <a:pt x="3209341" y="116316"/>
                    <a:pt x="3569374" y="324181"/>
                  </a:cubicBezTo>
                  <a:cubicBezTo>
                    <a:pt x="4132718" y="649428"/>
                    <a:pt x="4585943" y="1173553"/>
                    <a:pt x="4856238" y="1766524"/>
                  </a:cubicBezTo>
                  <a:lnTo>
                    <a:pt x="4930889" y="1950930"/>
                  </a:lnTo>
                  <a:lnTo>
                    <a:pt x="4930888" y="3928933"/>
                  </a:lnTo>
                  <a:lnTo>
                    <a:pt x="4836868" y="4118750"/>
                  </a:lnTo>
                  <a:cubicBezTo>
                    <a:pt x="4733861" y="4297163"/>
                    <a:pt x="4611785" y="4422507"/>
                    <a:pt x="4475082" y="4521220"/>
                  </a:cubicBezTo>
                  <a:lnTo>
                    <a:pt x="4350095" y="4601483"/>
                  </a:lnTo>
                  <a:lnTo>
                    <a:pt x="997316" y="4601483"/>
                  </a:lnTo>
                  <a:lnTo>
                    <a:pt x="892840" y="4484501"/>
                  </a:lnTo>
                  <a:cubicBezTo>
                    <a:pt x="678469" y="4214961"/>
                    <a:pt x="542824" y="3894419"/>
                    <a:pt x="407191" y="3560852"/>
                  </a:cubicBezTo>
                  <a:cubicBezTo>
                    <a:pt x="109259" y="2828169"/>
                    <a:pt x="-222537" y="2176461"/>
                    <a:pt x="201279" y="1442391"/>
                  </a:cubicBezTo>
                  <a:cubicBezTo>
                    <a:pt x="727747" y="530521"/>
                    <a:pt x="1576073" y="-30011"/>
                    <a:pt x="2486925" y="1243"/>
                  </a:cubicBezTo>
                  <a:close/>
                </a:path>
              </a:pathLst>
            </a:custGeom>
            <a:noFill/>
            <a:ln w="15875">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Tree>
    <p:extLst>
      <p:ext uri="{BB962C8B-B14F-4D97-AF65-F5344CB8AC3E}">
        <p14:creationId xmlns:p14="http://schemas.microsoft.com/office/powerpoint/2010/main" val="255909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Τίτλος 1">
            <a:extLst>
              <a:ext uri="{FF2B5EF4-FFF2-40B4-BE49-F238E27FC236}">
                <a16:creationId xmlns:a16="http://schemas.microsoft.com/office/drawing/2014/main" id="{A429D064-9A6B-2440-0EAE-F5392D237D6A}"/>
              </a:ext>
            </a:extLst>
          </p:cNvPr>
          <p:cNvSpPr>
            <a:spLocks noGrp="1"/>
          </p:cNvSpPr>
          <p:nvPr>
            <p:ph type="title"/>
          </p:nvPr>
        </p:nvSpPr>
        <p:spPr>
          <a:xfrm>
            <a:off x="1179576" y="442913"/>
            <a:ext cx="5146161" cy="1639888"/>
          </a:xfrm>
        </p:spPr>
        <p:txBody>
          <a:bodyPr anchor="b">
            <a:normAutofit/>
          </a:bodyPr>
          <a:lstStyle/>
          <a:p>
            <a:r>
              <a:rPr lang="en-US" sz="3600"/>
              <a:t>SMOG NORTH GREECE – Region of Central Macedonia</a:t>
            </a:r>
            <a:endParaRPr lang="el-GR" sz="3600"/>
          </a:p>
        </p:txBody>
      </p:sp>
      <p:sp>
        <p:nvSpPr>
          <p:cNvPr id="3" name="Θέση περιεχομένου 2">
            <a:extLst>
              <a:ext uri="{FF2B5EF4-FFF2-40B4-BE49-F238E27FC236}">
                <a16:creationId xmlns:a16="http://schemas.microsoft.com/office/drawing/2014/main" id="{2C7CB285-0602-A22D-FED0-AD49EDFA97EC}"/>
              </a:ext>
            </a:extLst>
          </p:cNvPr>
          <p:cNvSpPr>
            <a:spLocks noGrp="1"/>
          </p:cNvSpPr>
          <p:nvPr>
            <p:ph idx="1"/>
          </p:nvPr>
        </p:nvSpPr>
        <p:spPr>
          <a:xfrm>
            <a:off x="1179577" y="2312988"/>
            <a:ext cx="4916424" cy="3651250"/>
          </a:xfrm>
        </p:spPr>
        <p:txBody>
          <a:bodyPr>
            <a:normAutofit/>
          </a:bodyPr>
          <a:lstStyle/>
          <a:p>
            <a:r>
              <a:rPr lang="en-US" sz="1400"/>
              <a:t>Northern Greece, including cities like Thessaloniki and Katerini, can experience varying levels of smog. The smog levels are influenced by several factors, including industrial emissions, vehicular pollution, weather patterns, and geographical features.</a:t>
            </a:r>
          </a:p>
          <a:p>
            <a:pPr marL="0" indent="0">
              <a:buNone/>
            </a:pPr>
            <a:r>
              <a:rPr lang="en-US" sz="1400"/>
              <a:t>Smog comes in two forms:</a:t>
            </a:r>
          </a:p>
          <a:p>
            <a:r>
              <a:rPr lang="en-US" sz="1400"/>
              <a:t>A smog is formed when we have a high concentration of pollutants, such as carbon monoxide, sulfur dioxide and suspended particles, in combination with relatively low temperature and high relative humidity.</a:t>
            </a:r>
          </a:p>
          <a:p>
            <a:r>
              <a:rPr lang="en-US" sz="1400"/>
              <a:t>Photochemical smog occurs when we have high temperatures, great sunshine in intensity and duration, low relative humidity and a high concentration of nitrogen oxides, hydrocarbons, and their secondary products.</a:t>
            </a:r>
            <a:endParaRPr lang="el-GR" sz="1400"/>
          </a:p>
        </p:txBody>
      </p:sp>
      <p:sp>
        <p:nvSpPr>
          <p:cNvPr id="18" name="Freeform: Shape 10">
            <a:extLst>
              <a:ext uri="{FF2B5EF4-FFF2-40B4-BE49-F238E27FC236}">
                <a16:creationId xmlns:a16="http://schemas.microsoft.com/office/drawing/2014/main" id="{7D0B7289-120F-44DC-9769-2E096993B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2">
            <a:extLst>
              <a:ext uri="{FF2B5EF4-FFF2-40B4-BE49-F238E27FC236}">
                <a16:creationId xmlns:a16="http://schemas.microsoft.com/office/drawing/2014/main" id="{158468AF-8ABA-4771-9770-C8C79C0E6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 name="Picture 4" descr="Thermal power station">
            <a:extLst>
              <a:ext uri="{FF2B5EF4-FFF2-40B4-BE49-F238E27FC236}">
                <a16:creationId xmlns:a16="http://schemas.microsoft.com/office/drawing/2014/main" id="{87FC0EFF-9C4A-56D0-0ADF-B3F06E120A7D}"/>
              </a:ext>
            </a:extLst>
          </p:cNvPr>
          <p:cNvPicPr>
            <a:picLocks noChangeAspect="1"/>
          </p:cNvPicPr>
          <p:nvPr/>
        </p:nvPicPr>
        <p:blipFill rotWithShape="1">
          <a:blip r:embed="rId2"/>
          <a:srcRect l="15159" r="27908"/>
          <a:stretch/>
        </p:blipFill>
        <p:spPr>
          <a:xfrm>
            <a:off x="6986049" y="10"/>
            <a:ext cx="5205951" cy="6857990"/>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21" name="Freeform: Shape 14">
            <a:extLst>
              <a:ext uri="{FF2B5EF4-FFF2-40B4-BE49-F238E27FC236}">
                <a16:creationId xmlns:a16="http://schemas.microsoft.com/office/drawing/2014/main" id="{430FFA19-9577-4BA8-B103-A75613F3F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2680522" cy="6858000"/>
          </a:xfrm>
          <a:custGeom>
            <a:avLst/>
            <a:gdLst>
              <a:gd name="connsiteX0" fmla="*/ 1057499 w 2680522"/>
              <a:gd name="connsiteY0" fmla="*/ 0 h 6858000"/>
              <a:gd name="connsiteX1" fmla="*/ 879731 w 2680522"/>
              <a:gd name="connsiteY1" fmla="*/ 0 h 6858000"/>
              <a:gd name="connsiteX2" fmla="*/ 901855 w 2680522"/>
              <a:gd name="connsiteY2" fmla="*/ 14997 h 6858000"/>
              <a:gd name="connsiteX3" fmla="*/ 2502754 w 2680522"/>
              <a:gd name="connsiteY3" fmla="*/ 3621656 h 6858000"/>
              <a:gd name="connsiteX4" fmla="*/ 628404 w 2680522"/>
              <a:gd name="connsiteY4" fmla="*/ 6374814 h 6858000"/>
              <a:gd name="connsiteX5" fmla="*/ 111756 w 2680522"/>
              <a:gd name="connsiteY5" fmla="*/ 6780599 h 6858000"/>
              <a:gd name="connsiteX6" fmla="*/ 0 w 2680522"/>
              <a:gd name="connsiteY6" fmla="*/ 6858000 h 6858000"/>
              <a:gd name="connsiteX7" fmla="*/ 177768 w 2680522"/>
              <a:gd name="connsiteY7" fmla="*/ 6858000 h 6858000"/>
              <a:gd name="connsiteX8" fmla="*/ 289524 w 2680522"/>
              <a:gd name="connsiteY8" fmla="*/ 6780599 h 6858000"/>
              <a:gd name="connsiteX9" fmla="*/ 806172 w 2680522"/>
              <a:gd name="connsiteY9" fmla="*/ 6374814 h 6858000"/>
              <a:gd name="connsiteX10" fmla="*/ 2680522 w 2680522"/>
              <a:gd name="connsiteY10" fmla="*/ 3621656 h 6858000"/>
              <a:gd name="connsiteX11" fmla="*/ 1079623 w 2680522"/>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522" h="6858000">
                <a:moveTo>
                  <a:pt x="1057499" y="0"/>
                </a:moveTo>
                <a:lnTo>
                  <a:pt x="879731" y="0"/>
                </a:lnTo>
                <a:lnTo>
                  <a:pt x="901855" y="14997"/>
                </a:lnTo>
                <a:cubicBezTo>
                  <a:pt x="1929018" y="754641"/>
                  <a:pt x="2502754" y="2093192"/>
                  <a:pt x="2502754" y="3621656"/>
                </a:cubicBezTo>
                <a:cubicBezTo>
                  <a:pt x="2502754" y="4969131"/>
                  <a:pt x="1574029" y="5602839"/>
                  <a:pt x="628404" y="6374814"/>
                </a:cubicBezTo>
                <a:cubicBezTo>
                  <a:pt x="456201" y="6515397"/>
                  <a:pt x="285574" y="6653108"/>
                  <a:pt x="111756" y="6780599"/>
                </a:cubicBezTo>
                <a:lnTo>
                  <a:pt x="0" y="6858000"/>
                </a:lnTo>
                <a:lnTo>
                  <a:pt x="177768" y="6858000"/>
                </a:lnTo>
                <a:lnTo>
                  <a:pt x="289524" y="6780599"/>
                </a:lnTo>
                <a:cubicBezTo>
                  <a:pt x="463342" y="6653108"/>
                  <a:pt x="633969" y="6515397"/>
                  <a:pt x="806172" y="6374814"/>
                </a:cubicBezTo>
                <a:cubicBezTo>
                  <a:pt x="1751797" y="5602839"/>
                  <a:pt x="2680522" y="4969131"/>
                  <a:pt x="2680522" y="3621656"/>
                </a:cubicBezTo>
                <a:cubicBezTo>
                  <a:pt x="2680522" y="2093192"/>
                  <a:pt x="2106786" y="754641"/>
                  <a:pt x="1079623"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3497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A4E536-1880-01EF-F0D6-5419B1F79667}"/>
              </a:ext>
            </a:extLst>
          </p:cNvPr>
          <p:cNvSpPr>
            <a:spLocks noGrp="1"/>
          </p:cNvSpPr>
          <p:nvPr>
            <p:ph type="title"/>
          </p:nvPr>
        </p:nvSpPr>
        <p:spPr/>
        <p:txBody>
          <a:bodyPr/>
          <a:lstStyle/>
          <a:p>
            <a:r>
              <a:rPr lang="en-US"/>
              <a:t>Map of the area of Thessaloniki showing its measurement locations air pollution</a:t>
            </a:r>
            <a:endParaRPr lang="el-GR" dirty="0"/>
          </a:p>
        </p:txBody>
      </p:sp>
      <p:pic>
        <p:nvPicPr>
          <p:cNvPr id="1026" name="Picture 2" descr="Χάρτης σταθμών μέτρησης ατμοσφαιρικής ρύπανσης στο πολεοδομικό συγκρότημα της Θεσσαλονίκης">
            <a:extLst>
              <a:ext uri="{FF2B5EF4-FFF2-40B4-BE49-F238E27FC236}">
                <a16:creationId xmlns:a16="http://schemas.microsoft.com/office/drawing/2014/main" id="{975E469E-DF2F-7AAF-152F-A3F1405EFE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9187" y="1590871"/>
            <a:ext cx="7993626" cy="512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Smoke from factory">
            <a:extLst>
              <a:ext uri="{FF2B5EF4-FFF2-40B4-BE49-F238E27FC236}">
                <a16:creationId xmlns:a16="http://schemas.microsoft.com/office/drawing/2014/main" id="{1ECB0539-1707-6735-D3F5-697F60136A06}"/>
              </a:ext>
            </a:extLst>
          </p:cNvPr>
          <p:cNvPicPr>
            <a:picLocks noChangeAspect="1"/>
          </p:cNvPicPr>
          <p:nvPr/>
        </p:nvPicPr>
        <p:blipFill rotWithShape="1">
          <a:blip r:embed="rId2"/>
          <a:srcRect l="3184" r="-1" b="-1"/>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Θέση περιεχομένου 2">
            <a:extLst>
              <a:ext uri="{FF2B5EF4-FFF2-40B4-BE49-F238E27FC236}">
                <a16:creationId xmlns:a16="http://schemas.microsoft.com/office/drawing/2014/main" id="{FF60DF2A-4B80-133A-9D52-A6FB2745BC64}"/>
              </a:ext>
            </a:extLst>
          </p:cNvPr>
          <p:cNvSpPr>
            <a:spLocks noGrp="1"/>
          </p:cNvSpPr>
          <p:nvPr>
            <p:ph idx="1"/>
          </p:nvPr>
        </p:nvSpPr>
        <p:spPr>
          <a:xfrm>
            <a:off x="7521678" y="1732935"/>
            <a:ext cx="4350518" cy="3564494"/>
          </a:xfrm>
        </p:spPr>
        <p:txBody>
          <a:bodyPr>
            <a:normAutofit lnSpcReduction="10000"/>
          </a:bodyPr>
          <a:lstStyle/>
          <a:p>
            <a:r>
              <a:rPr lang="en-US" sz="1600" dirty="0"/>
              <a:t>Transport, industrial activities and electricity generation together they are responsible for more than 90% of primary emissions pollutants. The following figure shows the contribution of the various sources to emissions of the main air pollutants in the EU-27: (a) carbon monoxide (CO), (b) nitrogen oxides (NOx), (c) sulfur dioxide (</a:t>
            </a:r>
            <a:r>
              <a:rPr lang="en-US" sz="1600" dirty="0" err="1"/>
              <a:t>SOx</a:t>
            </a:r>
            <a:r>
              <a:rPr lang="en-US" sz="1600" dirty="0"/>
              <a:t>), (d) particulate matter with a diameter of 10 </a:t>
            </a:r>
            <a:r>
              <a:rPr lang="en-US" sz="1600" dirty="0" err="1"/>
              <a:t>micrometres</a:t>
            </a:r>
            <a:r>
              <a:rPr lang="en-US" sz="1600" dirty="0"/>
              <a:t> and below (PM10).</a:t>
            </a:r>
          </a:p>
          <a:p>
            <a:r>
              <a:rPr lang="en-US" sz="1600" dirty="0"/>
              <a:t>Vehicular pollution, including emissions from cars, trucks, and buses, also plays a significant role in smog formation. High traffic areas and congestion can contribute to increased levels of air pollutants, leading to higher smog concentrations.</a:t>
            </a:r>
          </a:p>
          <a:p>
            <a:endParaRPr lang="el-GR" sz="1100" dirty="0"/>
          </a:p>
        </p:txBody>
      </p:sp>
    </p:spTree>
    <p:extLst>
      <p:ext uri="{BB962C8B-B14F-4D97-AF65-F5344CB8AC3E}">
        <p14:creationId xmlns:p14="http://schemas.microsoft.com/office/powerpoint/2010/main" val="314288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A070686-83CD-DAB0-CA8E-CE39509E46F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Air Quality - Total Road Transport Emissions</a:t>
            </a:r>
          </a:p>
        </p:txBody>
      </p:sp>
      <p:pic>
        <p:nvPicPr>
          <p:cNvPr id="5" name="Θέση περιεχομένου 4" descr="Εικόνα που περιέχει χάρτης, κείμενο, Άτλας, διάγραμμα&#10;&#10;Περιγραφή που δημιουργήθηκε αυτόματα">
            <a:extLst>
              <a:ext uri="{FF2B5EF4-FFF2-40B4-BE49-F238E27FC236}">
                <a16:creationId xmlns:a16="http://schemas.microsoft.com/office/drawing/2014/main" id="{0C827B07-8309-9317-47CC-6099CC82FC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2569" y="541484"/>
            <a:ext cx="8000578" cy="5940432"/>
          </a:xfrm>
          <a:prstGeom prst="rect">
            <a:avLst/>
          </a:prstGeom>
        </p:spPr>
      </p:pic>
    </p:spTree>
    <p:extLst>
      <p:ext uri="{BB962C8B-B14F-4D97-AF65-F5344CB8AC3E}">
        <p14:creationId xmlns:p14="http://schemas.microsoft.com/office/powerpoint/2010/main" val="194091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FABBDD-BEEB-47CC-9DC2-83E0BCD19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72E14A10-F6FE-46B8-9F62-D170790442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1" name="Freeform: Shape 10">
              <a:extLst>
                <a:ext uri="{FF2B5EF4-FFF2-40B4-BE49-F238E27FC236}">
                  <a16:creationId xmlns:a16="http://schemas.microsoft.com/office/drawing/2014/main" id="{CF9D6573-DAA5-4FC7-9CC6-80FFE6371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9300304-8097-4497-B7D7-CF98A9A74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916BEB36-8C72-450B-A22A-48D54766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D8BC9E3-E539-449C-B557-4074751AE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074FC277-4245-45E3-A41E-BE1CFF33C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Τίτλος 1">
            <a:extLst>
              <a:ext uri="{FF2B5EF4-FFF2-40B4-BE49-F238E27FC236}">
                <a16:creationId xmlns:a16="http://schemas.microsoft.com/office/drawing/2014/main" id="{5710E2A9-B990-FA3C-BCFB-0B3D874E49B0}"/>
              </a:ext>
            </a:extLst>
          </p:cNvPr>
          <p:cNvSpPr>
            <a:spLocks noGrp="1"/>
          </p:cNvSpPr>
          <p:nvPr>
            <p:ph type="title"/>
          </p:nvPr>
        </p:nvSpPr>
        <p:spPr>
          <a:xfrm>
            <a:off x="2326943" y="893763"/>
            <a:ext cx="7178026" cy="1489128"/>
          </a:xfrm>
        </p:spPr>
        <p:txBody>
          <a:bodyPr anchor="b">
            <a:normAutofit/>
          </a:bodyPr>
          <a:lstStyle/>
          <a:p>
            <a:r>
              <a:rPr lang="en-US" sz="3600"/>
              <a:t>The ecological consequences of smog can be severe:</a:t>
            </a:r>
            <a:endParaRPr lang="el-GR" sz="3600"/>
          </a:p>
        </p:txBody>
      </p:sp>
      <p:sp>
        <p:nvSpPr>
          <p:cNvPr id="3" name="Θέση περιεχομένου 2">
            <a:extLst>
              <a:ext uri="{FF2B5EF4-FFF2-40B4-BE49-F238E27FC236}">
                <a16:creationId xmlns:a16="http://schemas.microsoft.com/office/drawing/2014/main" id="{133D765F-C8E7-015E-898E-2F1C6C0C97ED}"/>
              </a:ext>
            </a:extLst>
          </p:cNvPr>
          <p:cNvSpPr>
            <a:spLocks noGrp="1"/>
          </p:cNvSpPr>
          <p:nvPr>
            <p:ph idx="1"/>
          </p:nvPr>
        </p:nvSpPr>
        <p:spPr>
          <a:xfrm>
            <a:off x="2326943" y="2524837"/>
            <a:ext cx="7178026" cy="3303470"/>
          </a:xfrm>
        </p:spPr>
        <p:txBody>
          <a:bodyPr>
            <a:normAutofit/>
          </a:bodyPr>
          <a:lstStyle/>
          <a:p>
            <a:r>
              <a:rPr lang="en-US" sz="2000"/>
              <a:t>Human Health: Smog can cause respiratory problems, aggravated asthma, lung inflammation, and increased risk of cardiovascular diseases among the population.</a:t>
            </a:r>
          </a:p>
          <a:p>
            <a:r>
              <a:rPr lang="en-US" sz="2000"/>
              <a:t>Vegetation: High levels of ozone, a component of smog, can damage plant tissues, reduce crop yields, and inhibit photosynthesis.</a:t>
            </a:r>
          </a:p>
          <a:p>
            <a:r>
              <a:rPr lang="en-US" sz="2000"/>
              <a:t>Ecosystems: Acid rain, which forms when smog pollutants react with moisture in the air, can harm forests, lakes, and aquatic life. Smog also contributes to reduced biodiversity and disrupts ecosystems.</a:t>
            </a:r>
            <a:endParaRPr lang="el-GR" sz="2000"/>
          </a:p>
        </p:txBody>
      </p:sp>
    </p:spTree>
    <p:extLst>
      <p:ext uri="{BB962C8B-B14F-4D97-AF65-F5344CB8AC3E}">
        <p14:creationId xmlns:p14="http://schemas.microsoft.com/office/powerpoint/2010/main" val="311507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Wind turbines against blue sky">
            <a:extLst>
              <a:ext uri="{FF2B5EF4-FFF2-40B4-BE49-F238E27FC236}">
                <a16:creationId xmlns:a16="http://schemas.microsoft.com/office/drawing/2014/main" id="{2D954831-E636-052E-5C2B-B2FC83EECCF6}"/>
              </a:ext>
            </a:extLst>
          </p:cNvPr>
          <p:cNvPicPr>
            <a:picLocks noChangeAspect="1"/>
          </p:cNvPicPr>
          <p:nvPr/>
        </p:nvPicPr>
        <p:blipFill rotWithShape="1">
          <a:blip r:embed="rId2"/>
          <a:srcRect r="-1" b="17258"/>
          <a:stretch/>
        </p:blipFill>
        <p:spPr>
          <a:xfrm>
            <a:off x="1524" y="10"/>
            <a:ext cx="12188952" cy="6857990"/>
          </a:xfrm>
          <a:prstGeom prst="rect">
            <a:avLst/>
          </a:prstGeom>
        </p:spPr>
      </p:pic>
      <p:sp>
        <p:nvSpPr>
          <p:cNvPr id="11" name="Freeform: Shape 10">
            <a:extLst>
              <a:ext uri="{FF2B5EF4-FFF2-40B4-BE49-F238E27FC236}">
                <a16:creationId xmlns:a16="http://schemas.microsoft.com/office/drawing/2014/main" id="{9854DBCA-D3C3-4C19-9B2E-DFA0BE647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1383CB6-8BE5-4911-970B-A4151A07E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16525"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42D14D1-56B7-40CD-8694-A9A48170C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950A315C-978A-4A52-966E-55B2698F2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Τίτλος 1">
            <a:extLst>
              <a:ext uri="{FF2B5EF4-FFF2-40B4-BE49-F238E27FC236}">
                <a16:creationId xmlns:a16="http://schemas.microsoft.com/office/drawing/2014/main" id="{72FABB55-D817-317E-2F63-DE0786F7ED90}"/>
              </a:ext>
            </a:extLst>
          </p:cNvPr>
          <p:cNvSpPr>
            <a:spLocks noGrp="1"/>
          </p:cNvSpPr>
          <p:nvPr>
            <p:ph type="title"/>
          </p:nvPr>
        </p:nvSpPr>
        <p:spPr>
          <a:xfrm>
            <a:off x="2245932" y="456730"/>
            <a:ext cx="7340048" cy="1324651"/>
          </a:xfrm>
        </p:spPr>
        <p:txBody>
          <a:bodyPr anchor="b">
            <a:normAutofit/>
          </a:bodyPr>
          <a:lstStyle/>
          <a:p>
            <a:r>
              <a:rPr lang="pl-PL" sz="3600" dirty="0"/>
              <a:t>Prevention of Smog</a:t>
            </a:r>
            <a:endParaRPr lang="el-GR" sz="3600" dirty="0"/>
          </a:p>
        </p:txBody>
      </p:sp>
      <p:sp>
        <p:nvSpPr>
          <p:cNvPr id="3" name="Θέση περιεχομένου 2">
            <a:extLst>
              <a:ext uri="{FF2B5EF4-FFF2-40B4-BE49-F238E27FC236}">
                <a16:creationId xmlns:a16="http://schemas.microsoft.com/office/drawing/2014/main" id="{CA02E4D8-F695-1546-36C8-969B1DBC101B}"/>
              </a:ext>
            </a:extLst>
          </p:cNvPr>
          <p:cNvSpPr>
            <a:spLocks noGrp="1"/>
          </p:cNvSpPr>
          <p:nvPr>
            <p:ph idx="1"/>
          </p:nvPr>
        </p:nvSpPr>
        <p:spPr>
          <a:xfrm>
            <a:off x="2245931" y="1799182"/>
            <a:ext cx="7834591" cy="3830341"/>
          </a:xfrm>
        </p:spPr>
        <p:txBody>
          <a:bodyPr>
            <a:normAutofit fontScale="92500"/>
          </a:bodyPr>
          <a:lstStyle/>
          <a:p>
            <a:pPr marL="0" indent="0">
              <a:buNone/>
            </a:pPr>
            <a:r>
              <a:rPr lang="en-US" sz="1600" dirty="0"/>
              <a:t>Several measures can be taken to prevent smog formation and reduce its impact:</a:t>
            </a:r>
          </a:p>
          <a:p>
            <a:r>
              <a:rPr lang="en-US" sz="1600" dirty="0"/>
              <a:t>Industrial Emissions Control: Industries can implement cleaner technologies, such as catalytic converters and scrubbers, to reduce emissions. Strict regulations and monitoring can also be enforced.</a:t>
            </a:r>
          </a:p>
          <a:p>
            <a:r>
              <a:rPr lang="en-US" sz="1600" dirty="0"/>
              <a:t>Vehicle Emissions Reduction: Encouraging the use of electric vehicles (EVs), promoting public transportation, and implementing stricter vehicle emission standards can help reduce smog.</a:t>
            </a:r>
          </a:p>
          <a:p>
            <a:r>
              <a:rPr lang="en-US" sz="1600" dirty="0"/>
              <a:t>Renewable Energy Transition: Shifting from fossil fuel-based energy sources to renewable energy sources, such as solar and wind power, can significantly reduce smog-forming emissions.</a:t>
            </a:r>
          </a:p>
          <a:p>
            <a:r>
              <a:rPr lang="en-US" sz="1600" dirty="0"/>
              <a:t>Energy Efficiency: Promoting energy-efficient practices, such as using energy-saving appliances, proper insulation, and smart energy management, reduces the overall demand for energy and subsequently reduces emissions.</a:t>
            </a:r>
          </a:p>
          <a:p>
            <a:r>
              <a:rPr lang="en-US" sz="1600" dirty="0"/>
              <a:t>Awareness and Education: Raising awareness about the impacts of smog and educating the public on sustainable practices can encourage behavioral changes and promote a cleaner environment.</a:t>
            </a:r>
            <a:endParaRPr lang="el-GR" sz="1600" dirty="0"/>
          </a:p>
        </p:txBody>
      </p:sp>
    </p:spTree>
    <p:extLst>
      <p:ext uri="{BB962C8B-B14F-4D97-AF65-F5344CB8AC3E}">
        <p14:creationId xmlns:p14="http://schemas.microsoft.com/office/powerpoint/2010/main" val="392427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solar panel farm">
            <a:extLst>
              <a:ext uri="{FF2B5EF4-FFF2-40B4-BE49-F238E27FC236}">
                <a16:creationId xmlns:a16="http://schemas.microsoft.com/office/drawing/2014/main" id="{AEDDEB0E-2229-27A4-71D8-4A8E0F726945}"/>
              </a:ext>
            </a:extLst>
          </p:cNvPr>
          <p:cNvPicPr>
            <a:picLocks noChangeAspect="1"/>
          </p:cNvPicPr>
          <p:nvPr/>
        </p:nvPicPr>
        <p:blipFill rotWithShape="1">
          <a:blip r:embed="rId2"/>
          <a:srcRect t="15073" r="-1" b="-1"/>
          <a:stretch/>
        </p:blipFill>
        <p:spPr>
          <a:xfrm>
            <a:off x="1524" y="10"/>
            <a:ext cx="12188952" cy="6857990"/>
          </a:xfrm>
          <a:prstGeom prst="rect">
            <a:avLst/>
          </a:prstGeom>
        </p:spPr>
      </p:pic>
      <p:sp>
        <p:nvSpPr>
          <p:cNvPr id="11" name="Freeform: Shape 10">
            <a:extLst>
              <a:ext uri="{FF2B5EF4-FFF2-40B4-BE49-F238E27FC236}">
                <a16:creationId xmlns:a16="http://schemas.microsoft.com/office/drawing/2014/main" id="{9854DBCA-D3C3-4C19-9B2E-DFA0BE647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1383CB6-8BE5-4911-970B-A4151A07E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16525"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42D14D1-56B7-40CD-8694-A9A48170C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950A315C-978A-4A52-966E-55B2698F2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Τίτλος 1">
            <a:extLst>
              <a:ext uri="{FF2B5EF4-FFF2-40B4-BE49-F238E27FC236}">
                <a16:creationId xmlns:a16="http://schemas.microsoft.com/office/drawing/2014/main" id="{6176935F-0328-AE49-6ECF-11B2BC768EA0}"/>
              </a:ext>
            </a:extLst>
          </p:cNvPr>
          <p:cNvSpPr>
            <a:spLocks noGrp="1"/>
          </p:cNvSpPr>
          <p:nvPr>
            <p:ph type="title"/>
          </p:nvPr>
        </p:nvSpPr>
        <p:spPr>
          <a:xfrm>
            <a:off x="2245932" y="893763"/>
            <a:ext cx="7340048" cy="1324651"/>
          </a:xfrm>
        </p:spPr>
        <p:txBody>
          <a:bodyPr anchor="b">
            <a:normAutofit/>
          </a:bodyPr>
          <a:lstStyle/>
          <a:p>
            <a:r>
              <a:rPr lang="en-US" sz="3600"/>
              <a:t>Solar Power</a:t>
            </a:r>
            <a:endParaRPr lang="el-GR" sz="3600"/>
          </a:p>
        </p:txBody>
      </p:sp>
      <p:sp>
        <p:nvSpPr>
          <p:cNvPr id="3" name="Θέση περιεχομένου 2">
            <a:extLst>
              <a:ext uri="{FF2B5EF4-FFF2-40B4-BE49-F238E27FC236}">
                <a16:creationId xmlns:a16="http://schemas.microsoft.com/office/drawing/2014/main" id="{C80871ED-8ECF-E557-E153-CDA0E4B4E511}"/>
              </a:ext>
            </a:extLst>
          </p:cNvPr>
          <p:cNvSpPr>
            <a:spLocks noGrp="1"/>
          </p:cNvSpPr>
          <p:nvPr>
            <p:ph idx="1"/>
          </p:nvPr>
        </p:nvSpPr>
        <p:spPr>
          <a:xfrm>
            <a:off x="2245932" y="2329732"/>
            <a:ext cx="7340048" cy="3299791"/>
          </a:xfrm>
        </p:spPr>
        <p:txBody>
          <a:bodyPr>
            <a:normAutofit/>
          </a:bodyPr>
          <a:lstStyle/>
          <a:p>
            <a:r>
              <a:rPr lang="en-US" sz="2000"/>
              <a:t>Solar power is a renewable energy source that utilizes the energy from the sun to generate electricity or heat.</a:t>
            </a:r>
          </a:p>
          <a:p>
            <a:r>
              <a:rPr lang="en-US" sz="2000"/>
              <a:t>Photovoltaic (PV) systems: These systems convert sunlight directly into electricity using semiconducting materials, typically made of silicon, which generate an electric current when exposed to sunlight.</a:t>
            </a:r>
          </a:p>
          <a:p>
            <a:r>
              <a:rPr lang="en-US" sz="2000"/>
              <a:t>Solar thermal systems: These systems use sunlight to heat a fluid, typically water or oil, which then produces steam to drive turbines and generate electricity or provide heat for various applications.</a:t>
            </a:r>
            <a:endParaRPr lang="el-GR" sz="2000"/>
          </a:p>
        </p:txBody>
      </p:sp>
    </p:spTree>
    <p:extLst>
      <p:ext uri="{BB962C8B-B14F-4D97-AF65-F5344CB8AC3E}">
        <p14:creationId xmlns:p14="http://schemas.microsoft.com/office/powerpoint/2010/main" val="180835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041E70-1734-A2CE-6450-8FED393B6EB1}"/>
              </a:ext>
            </a:extLst>
          </p:cNvPr>
          <p:cNvSpPr>
            <a:spLocks noGrp="1"/>
          </p:cNvSpPr>
          <p:nvPr>
            <p:ph type="title"/>
          </p:nvPr>
        </p:nvSpPr>
        <p:spPr/>
        <p:txBody>
          <a:bodyPr/>
          <a:lstStyle/>
          <a:p>
            <a:r>
              <a:rPr lang="en-US"/>
              <a:t>Solar power offers several advantages:</a:t>
            </a:r>
            <a:endParaRPr lang="el-GR" dirty="0"/>
          </a:p>
        </p:txBody>
      </p:sp>
      <p:graphicFrame>
        <p:nvGraphicFramePr>
          <p:cNvPr id="13" name="Θέση περιεχομένου 2">
            <a:extLst>
              <a:ext uri="{FF2B5EF4-FFF2-40B4-BE49-F238E27FC236}">
                <a16:creationId xmlns:a16="http://schemas.microsoft.com/office/drawing/2014/main" id="{F5D403F5-B201-D722-A94B-7C255FF6F5F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55730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875</Words>
  <Application>Microsoft Office PowerPoint</Application>
  <PresentationFormat>Ευρεία οθόνη</PresentationFormat>
  <Paragraphs>42</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Meiryo</vt:lpstr>
      <vt:lpstr>Arial</vt:lpstr>
      <vt:lpstr>Calibri</vt:lpstr>
      <vt:lpstr>Calibri Light</vt:lpstr>
      <vt:lpstr>Θέμα του Office</vt:lpstr>
      <vt:lpstr>SMOG AND SOLAR POWER IN GREECE</vt:lpstr>
      <vt:lpstr>SMOG NORTH GREECE – Region of Central Macedonia</vt:lpstr>
      <vt:lpstr>Map of the area of Thessaloniki showing its measurement locations air pollution</vt:lpstr>
      <vt:lpstr>Παρουσίαση του PowerPoint</vt:lpstr>
      <vt:lpstr>Air Quality - Total Road Transport Emissions</vt:lpstr>
      <vt:lpstr>The ecological consequences of smog can be severe:</vt:lpstr>
      <vt:lpstr>Prevention of Smog</vt:lpstr>
      <vt:lpstr>Solar Power</vt:lpstr>
      <vt:lpstr>Solar power offers several advantages:</vt:lpstr>
      <vt:lpstr>Solar Resources in Greece</vt:lpstr>
      <vt:lpstr>Solar Energy Policies and Targets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SMOG AND SOLAR POWER IN GREECE</dc:title>
  <dc:creator>Evgenia Moysidou</dc:creator>
  <cp:lastModifiedBy>Evgenia Moysidou</cp:lastModifiedBy>
  <cp:revision>1</cp:revision>
  <dcterms:created xsi:type="dcterms:W3CDTF">2023-06-14T05:27:15Z</dcterms:created>
  <dcterms:modified xsi:type="dcterms:W3CDTF">2023-06-14T06:09:09Z</dcterms:modified>
</cp:coreProperties>
</file>